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486" r:id="rId3"/>
    <p:sldId id="514" r:id="rId4"/>
    <p:sldId id="515" r:id="rId5"/>
    <p:sldId id="516" r:id="rId6"/>
    <p:sldId id="517" r:id="rId7"/>
    <p:sldId id="518" r:id="rId8"/>
    <p:sldId id="519" r:id="rId9"/>
    <p:sldId id="520" r:id="rId10"/>
    <p:sldId id="523" r:id="rId11"/>
    <p:sldId id="522" r:id="rId12"/>
    <p:sldId id="524" r:id="rId13"/>
    <p:sldId id="525" r:id="rId14"/>
    <p:sldId id="526" r:id="rId15"/>
    <p:sldId id="527" r:id="rId16"/>
    <p:sldId id="528" r:id="rId17"/>
    <p:sldId id="529" r:id="rId18"/>
    <p:sldId id="530" r:id="rId19"/>
    <p:sldId id="531" r:id="rId20"/>
    <p:sldId id="532" r:id="rId21"/>
    <p:sldId id="533" r:id="rId22"/>
    <p:sldId id="534" r:id="rId23"/>
    <p:sldId id="535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G마켓 산스 TTF Bold" panose="02000000000000000000" pitchFamily="2" charset="-127"/>
      <p:bold r:id="rId30"/>
    </p:embeddedFont>
    <p:embeddedFont>
      <p:font typeface="G마켓 산스 TTF Medium" panose="02000000000000000000" pitchFamily="2" charset="-127"/>
      <p:regular r:id="rId31"/>
    </p:embeddedFont>
    <p:embeddedFont>
      <p:font typeface="IBM Plex Serif ExtraLight" panose="02060303050406000203" pitchFamily="18" charset="0"/>
      <p:regular r:id="rId32"/>
      <p:italic r:id="rId33"/>
    </p:embeddedFont>
    <p:embeddedFont>
      <p:font typeface="IBM Plex Serif Light" panose="02060403050406000203" pitchFamily="18" charset="0"/>
      <p:regular r:id="rId34"/>
      <p: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Light" panose="02000000000000000000" pitchFamily="2" charset="0"/>
      <p:regular r:id="rId40"/>
      <p:italic r:id="rId41"/>
    </p:embeddedFont>
    <p:embeddedFont>
      <p:font typeface="나눔스퀘어_ac" panose="020B0600000101010101" pitchFamily="50" charset="-127"/>
      <p:regular r:id="rId42"/>
    </p:embeddedFont>
    <p:embeddedFont>
      <p:font typeface="나눔스퀘어_ac Bold" panose="020B0600000101010101" pitchFamily="50" charset="-127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6" userDrawn="1">
          <p15:clr>
            <a:srgbClr val="A4A3A4"/>
          </p15:clr>
        </p15:guide>
        <p15:guide id="2" pos="6264" userDrawn="1">
          <p15:clr>
            <a:srgbClr val="A4A3A4"/>
          </p15:clr>
        </p15:guide>
        <p15:guide id="3" orient="horz" pos="20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88E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64" autoAdjust="0"/>
    <p:restoredTop sz="94646"/>
  </p:normalViewPr>
  <p:slideViewPr>
    <p:cSldViewPr snapToGrid="0" snapToObjects="1">
      <p:cViewPr varScale="1">
        <p:scale>
          <a:sx n="158" d="100"/>
          <a:sy n="158" d="100"/>
        </p:scale>
        <p:origin x="2556" y="186"/>
      </p:cViewPr>
      <p:guideLst>
        <p:guide orient="horz" pos="1896"/>
        <p:guide pos="6264"/>
        <p:guide orient="horz" pos="2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92D35-10FD-6545-8C02-813A60B2B96E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BF76F-1338-7C4E-90E8-75B397557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66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9F6D277-3820-1440-9688-2E7596157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5762171 w 12192000"/>
              <a:gd name="connsiteY1" fmla="*/ 0 h 6858000"/>
              <a:gd name="connsiteX2" fmla="*/ 5762171 w 12192000"/>
              <a:gd name="connsiteY2" fmla="*/ 1175657 h 6858000"/>
              <a:gd name="connsiteX3" fmla="*/ 6429828 w 12192000"/>
              <a:gd name="connsiteY3" fmla="*/ 1175657 h 6858000"/>
              <a:gd name="connsiteX4" fmla="*/ 642982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5762171" y="0"/>
                </a:lnTo>
                <a:lnTo>
                  <a:pt x="5762171" y="1175657"/>
                </a:lnTo>
                <a:lnTo>
                  <a:pt x="6429828" y="1175657"/>
                </a:lnTo>
                <a:lnTo>
                  <a:pt x="6429828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89E3C-9EB4-AB45-B7C4-A3593B30B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6475"/>
            <a:ext cx="10515600" cy="1325563"/>
          </a:xfrm>
        </p:spPr>
        <p:txBody>
          <a:bodyPr anchor="b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B11B6-42A4-6142-A7C8-2743D7B0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50A37-380D-F94E-B5F2-9B3040D1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DE528-A2B4-3D4C-90CE-4430B4F7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BC4F468-92DA-1344-817F-5C3B436262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ceteros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verterem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his, sea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eius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iisque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eu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Et vis stet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dolorem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perpetua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usu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diam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affert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labores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7968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145" y="365124"/>
            <a:ext cx="11443710" cy="378886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19F3C81-C606-9E45-A76F-3D6A4C159F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7433" y="4554104"/>
            <a:ext cx="5701832" cy="193877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59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599" y="1231034"/>
            <a:ext cx="3207255" cy="219796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4146" y="365125"/>
            <a:ext cx="7915442" cy="585556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10599" y="3429000"/>
            <a:ext cx="3207255" cy="193877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3384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599" y="1231034"/>
            <a:ext cx="3207255" cy="219796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4146" y="365125"/>
            <a:ext cx="3664454" cy="585556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10599" y="3429000"/>
            <a:ext cx="3207255" cy="193877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B8B77C-15A9-6442-A014-0792F5710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88946" y="365125"/>
            <a:ext cx="3664454" cy="585556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18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599" y="1231034"/>
            <a:ext cx="3207255" cy="219796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4146" y="1071975"/>
            <a:ext cx="3664454" cy="222639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10599" y="3429000"/>
            <a:ext cx="3207255" cy="193877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B8B77C-15A9-6442-A014-0792F5710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88946" y="1071975"/>
            <a:ext cx="3664454" cy="222639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A5D0DF25-5CCC-434B-AEAC-CAE80B8E1E6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4146" y="3704142"/>
            <a:ext cx="3664454" cy="222639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F0FEFED8-E763-3E4D-8968-29DD942AE30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88946" y="3704142"/>
            <a:ext cx="3664454" cy="222639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56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1231034"/>
            <a:ext cx="3207255" cy="219796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55546" y="365125"/>
            <a:ext cx="7915442" cy="585556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3429000"/>
            <a:ext cx="3207255" cy="193877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2503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1231034"/>
            <a:ext cx="3207255" cy="2197966"/>
          </a:xfrm>
        </p:spPr>
        <p:txBody>
          <a:bodyPr anchor="b">
            <a:normAutofit/>
          </a:bodyPr>
          <a:lstStyle>
            <a:lvl1pPr algn="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55546" y="0"/>
            <a:ext cx="8236454" cy="6857999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3429000"/>
            <a:ext cx="3207255" cy="1938771"/>
          </a:xfrm>
        </p:spPr>
        <p:txBody>
          <a:bodyPr>
            <a:noAutofit/>
          </a:bodyPr>
          <a:lstStyle>
            <a:lvl1pPr marL="0" indent="0" algn="r">
              <a:buNone/>
              <a:defRPr sz="1800"/>
            </a:lvl1pPr>
            <a:lvl2pPr marL="457200" indent="0" algn="r">
              <a:buNone/>
              <a:defRPr sz="16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200"/>
            </a:lvl4pPr>
            <a:lvl5pPr marL="1828800" indent="0" algn="r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4023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77" y="1231034"/>
            <a:ext cx="4431771" cy="2197966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18753" y="0"/>
            <a:ext cx="5131981" cy="6857999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41477" y="3429000"/>
            <a:ext cx="4431771" cy="1938771"/>
          </a:xfrm>
        </p:spPr>
        <p:txBody>
          <a:bodyPr>
            <a:noAutofit/>
          </a:bodyPr>
          <a:lstStyle>
            <a:lvl1pPr marL="0" indent="0" algn="r">
              <a:buNone/>
              <a:defRPr sz="1800"/>
            </a:lvl1pPr>
            <a:lvl2pPr marL="457200" indent="0" algn="r">
              <a:buNone/>
              <a:defRPr sz="16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200"/>
            </a:lvl4pPr>
            <a:lvl5pPr marL="1828800" indent="0" algn="r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642A7D-5C79-2946-8934-226E905CF6E3}"/>
              </a:ext>
            </a:extLst>
          </p:cNvPr>
          <p:cNvSpPr/>
          <p:nvPr userDrawn="1"/>
        </p:nvSpPr>
        <p:spPr>
          <a:xfrm>
            <a:off x="5135939" y="0"/>
            <a:ext cx="637309" cy="10252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312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17" y="1231034"/>
            <a:ext cx="3506969" cy="4553078"/>
          </a:xfrm>
        </p:spPr>
        <p:txBody>
          <a:bodyPr anchor="ctr">
            <a:norm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80114" y="0"/>
            <a:ext cx="4431772" cy="6857999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43014" y="1231034"/>
            <a:ext cx="3506969" cy="4553078"/>
          </a:xfrm>
        </p:spPr>
        <p:txBody>
          <a:bodyPr anchor="ctr">
            <a:noAutofit/>
          </a:bodyPr>
          <a:lstStyle>
            <a:lvl1pPr marL="0" indent="0" algn="l">
              <a:buNone/>
              <a:defRPr sz="1800"/>
            </a:lvl1pPr>
            <a:lvl2pPr marL="457200" indent="0" algn="l">
              <a:buNone/>
              <a:defRPr sz="1600"/>
            </a:lvl2pPr>
            <a:lvl3pPr marL="914400" indent="0" algn="l">
              <a:buNone/>
              <a:defRPr sz="1400"/>
            </a:lvl3pPr>
            <a:lvl4pPr marL="1371600" indent="0" algn="l">
              <a:buNone/>
              <a:defRPr sz="1200"/>
            </a:lvl4pPr>
            <a:lvl5pPr marL="1828800" indent="0" algn="l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642A7D-5C79-2946-8934-226E905CF6E3}"/>
              </a:ext>
            </a:extLst>
          </p:cNvPr>
          <p:cNvSpPr/>
          <p:nvPr userDrawn="1"/>
        </p:nvSpPr>
        <p:spPr>
          <a:xfrm>
            <a:off x="5135939" y="0"/>
            <a:ext cx="637309" cy="10252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340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637309"/>
            <a:ext cx="7323826" cy="895478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DB2149F-603D-7843-9D40-B4F0702171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4146" y="1998921"/>
            <a:ext cx="7323826" cy="422177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93629" y="2459614"/>
            <a:ext cx="3207255" cy="193877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24729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489" y="224003"/>
            <a:ext cx="7323826" cy="895478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DB2149F-603D-7843-9D40-B4F0702171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681398"/>
            <a:ext cx="10292316" cy="32010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0A5BB8A-7672-6D49-8988-688435A00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68490" y="1119482"/>
            <a:ext cx="7323826" cy="1540652"/>
          </a:xfrm>
        </p:spPr>
        <p:txBody>
          <a:bodyPr>
            <a:noAutofit/>
          </a:bodyPr>
          <a:lstStyle>
            <a:lvl1pPr marL="0" indent="0" algn="r">
              <a:buNone/>
              <a:defRPr sz="1800"/>
            </a:lvl1pPr>
            <a:lvl2pPr marL="457200" indent="0" algn="r">
              <a:buNone/>
              <a:defRPr sz="16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200"/>
            </a:lvl4pPr>
            <a:lvl5pPr marL="1828800" indent="0" algn="r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3987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rgbClr val="F88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9F6D277-3820-1440-9688-2E7596157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BB8533-D7B6-644D-BD33-D13D8516B8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762000"/>
            <a:ext cx="10515600" cy="5208588"/>
          </a:xfrm>
          <a:solidFill>
            <a:schemeClr val="accent1">
              <a:alpha val="71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89E3C-9EB4-AB45-B7C4-A3593B30B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6475"/>
            <a:ext cx="10515600" cy="1325563"/>
          </a:xfrm>
        </p:spPr>
        <p:txBody>
          <a:bodyPr anchor="b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B11B6-42A4-6142-A7C8-2743D7B0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50A37-380D-F94E-B5F2-9B3040D1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DE528-A2B4-3D4C-90CE-4430B4F7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BC4F468-92DA-1344-817F-5C3B436262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ceteros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verterem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his, sea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eius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iisque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eu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Et vis stet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dolorem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perpetua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usu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diam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affert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labores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716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146" y="365125"/>
            <a:ext cx="2521454" cy="219796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2875829"/>
            <a:ext cx="11443710" cy="76669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4F869854-3722-4B4B-9DA3-B5247AF21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48231" y="365125"/>
            <a:ext cx="2521454" cy="219796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B03B086-70F9-6647-BA92-BB712C6368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22316" y="3845646"/>
            <a:ext cx="2521454" cy="219796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96402" y="3845646"/>
            <a:ext cx="2521454" cy="219796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00E4FC5-3C29-A34A-9ED0-9BB0AABEE5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2316" y="365125"/>
            <a:ext cx="5495538" cy="219796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A2362EC-5402-4541-ADB3-E692FB79A2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4146" y="3845646"/>
            <a:ext cx="5495538" cy="219796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2056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146" y="365125"/>
            <a:ext cx="2521454" cy="219796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599" y="365125"/>
            <a:ext cx="3207255" cy="219796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4F869854-3722-4B4B-9DA3-B5247AF21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71140" y="365125"/>
            <a:ext cx="2521454" cy="219796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B03B086-70F9-6647-BA92-BB712C6368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68134" y="365125"/>
            <a:ext cx="2521454" cy="219796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4146" y="2766219"/>
            <a:ext cx="7915442" cy="34544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BDCB00E-E181-034A-B4E2-2FB1C9C17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10599" y="2766219"/>
            <a:ext cx="3207255" cy="345447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04345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146" y="697634"/>
            <a:ext cx="2553805" cy="2516620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4F869854-3722-4B4B-9DA3-B5247AF21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3540" y="697634"/>
            <a:ext cx="2553805" cy="2516620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B03B086-70F9-6647-BA92-BB712C6368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4145" y="3532908"/>
            <a:ext cx="2553805" cy="2516620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18034BB-DC7D-2640-9E8B-61B598FF76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23540" y="3532908"/>
            <a:ext cx="2553805" cy="2516620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8DFC60-50BC-894B-8B80-24E61B8F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934" y="1888691"/>
            <a:ext cx="528086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A80F8A3-B225-6547-B2D1-86354B64A7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3435925"/>
            <a:ext cx="5257800" cy="193877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1039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rgbClr val="F88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9F6D277-3820-1440-9688-2E7596157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89E3C-9EB4-AB45-B7C4-A3593B30B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76475"/>
            <a:ext cx="10515600" cy="1325563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B11B6-42A4-6142-A7C8-2743D7B0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50A37-380D-F94E-B5F2-9B3040D1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DE528-A2B4-3D4C-90CE-4430B4F7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BC4F468-92DA-1344-817F-5C3B436262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ceteros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verterem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his, sea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eius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iisque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eu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Et vis stet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dolorem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perpetua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usu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diam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affert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labores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en-US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BB8533-D7B6-644D-BD33-D13D8516B8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762000"/>
            <a:ext cx="10515600" cy="5208588"/>
          </a:xfrm>
          <a:solidFill>
            <a:schemeClr val="bg1">
              <a:alpha val="34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8247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890" y="365125"/>
            <a:ext cx="619990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363" y="365125"/>
            <a:ext cx="4405312" cy="5716588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5660800-BC7C-3D4D-BB4D-D14309B627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3890" y="1995487"/>
            <a:ext cx="6199908" cy="40862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4181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5491" y="365126"/>
            <a:ext cx="5181600" cy="266945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362" y="365125"/>
            <a:ext cx="5735637" cy="5716588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6C4427-8EB4-564E-BF01-EADFAFB3E7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26213" y="3214688"/>
            <a:ext cx="5181600" cy="28670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959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363" y="1496291"/>
            <a:ext cx="3678238" cy="5361708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6C4427-8EB4-564E-BF01-EADFAFB3E7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40213" y="1496290"/>
            <a:ext cx="3913187" cy="472353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401781"/>
            <a:ext cx="3678237" cy="1094509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AE4390-8EA0-BA45-877E-D8D8A0CCD692}"/>
              </a:ext>
            </a:extLst>
          </p:cNvPr>
          <p:cNvSpPr/>
          <p:nvPr userDrawn="1"/>
        </p:nvSpPr>
        <p:spPr>
          <a:xfrm>
            <a:off x="10321636" y="0"/>
            <a:ext cx="637309" cy="10252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CDEBD39-CAFB-764B-A906-1F6F43175C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65043" y="4281054"/>
            <a:ext cx="3328194" cy="193877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222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145" y="365125"/>
            <a:ext cx="11443710" cy="219796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2687782"/>
            <a:ext cx="11443710" cy="12008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145" y="4061401"/>
            <a:ext cx="3650745" cy="193877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0629" y="4061400"/>
            <a:ext cx="3650745" cy="193877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7112" y="4061399"/>
            <a:ext cx="3650745" cy="193877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2022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277" y="4774196"/>
            <a:ext cx="3186688" cy="1325563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5761" y="4774195"/>
            <a:ext cx="3186688" cy="1325563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02244" y="4774194"/>
            <a:ext cx="3186688" cy="1325563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110A1B4-AB77-864B-B93F-F28A825262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76" y="1947278"/>
            <a:ext cx="3186687" cy="2777853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911B599-DCFD-2A4C-816B-38B258B72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05760" y="1947278"/>
            <a:ext cx="3186687" cy="2777853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41FAB79-2CD0-1F4F-8D6D-89BBDBD10E8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2243" y="1947277"/>
            <a:ext cx="3186687" cy="2777853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1CBA4-BF0F-F64D-A26B-C41A89039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76" y="603183"/>
            <a:ext cx="10979654" cy="810532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046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C9FDFD-46CB-994A-91E3-5605B71DB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145" y="365125"/>
            <a:ext cx="11443710" cy="219796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7EB31-316B-8D40-A46C-834C46EC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45" y="2687782"/>
            <a:ext cx="11443710" cy="12008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ABB3-7049-994D-B5D6-64F867F5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8FE3-79BF-DB4F-B648-6A8349C22FAF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ED8D3-9228-7549-BC3E-16B137DF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4936-B3C3-224D-8B91-F63EDBA0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24480-4799-EE47-8D39-A19AEB8288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C722EB-B0D0-6649-BCC8-01F41F6B3F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2736" y="4061401"/>
            <a:ext cx="2634697" cy="193877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A6247AD-6A28-DA4E-9856-B0457ACF3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6680" y="4061400"/>
            <a:ext cx="2634697" cy="193877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408170-0DC4-794B-8D0C-6D8FDA83BF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40624" y="4061399"/>
            <a:ext cx="2634697" cy="193877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19F3C81-C606-9E45-A76F-3D6A4C159F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64567" y="4061398"/>
            <a:ext cx="2634697" cy="193877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5890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2B6463-B070-BB45-90E2-9C1C867AA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6BF2F-F7D7-2B45-880A-9B98D91FE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61682-1BF7-EE41-9243-D95AF59C9E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2">
                    <a:lumMod val="25000"/>
                  </a:schemeClr>
                </a:solidFill>
                <a:latin typeface="IBM Plex Serif ExtraLight" panose="02060303050406000203" pitchFamily="18" charset="77"/>
              </a:defRPr>
            </a:lvl1pPr>
          </a:lstStyle>
          <a:p>
            <a:fld id="{CC488FE3-79BF-DB4F-B648-6A8349C22FAF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642CB-2366-3F4E-9D73-1789D4B06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bg2">
                    <a:lumMod val="25000"/>
                  </a:schemeClr>
                </a:solidFill>
                <a:latin typeface="IBM Plex Serif ExtraLight" panose="02060303050406000203" pitchFamily="18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88C8-E345-D145-89E4-13B882F99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2">
                    <a:lumMod val="25000"/>
                  </a:schemeClr>
                </a:solidFill>
                <a:latin typeface="IBM Plex Serif ExtraLight" panose="02060303050406000203" pitchFamily="18" charset="77"/>
              </a:defRPr>
            </a:lvl1pPr>
          </a:lstStyle>
          <a:p>
            <a:fld id="{7E324480-4799-EE47-8D39-A19AEB8288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1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4" r:id="rId2"/>
    <p:sldLayoutId id="2147483675" r:id="rId3"/>
    <p:sldLayoutId id="2147483650" r:id="rId4"/>
    <p:sldLayoutId id="2147483676" r:id="rId5"/>
    <p:sldLayoutId id="2147483677" r:id="rId6"/>
    <p:sldLayoutId id="2147483670" r:id="rId7"/>
    <p:sldLayoutId id="2147483687" r:id="rId8"/>
    <p:sldLayoutId id="2147483680" r:id="rId9"/>
    <p:sldLayoutId id="2147483686" r:id="rId10"/>
    <p:sldLayoutId id="2147483678" r:id="rId11"/>
    <p:sldLayoutId id="2147483688" r:id="rId12"/>
    <p:sldLayoutId id="2147483689" r:id="rId13"/>
    <p:sldLayoutId id="2147483679" r:id="rId14"/>
    <p:sldLayoutId id="2147483681" r:id="rId15"/>
    <p:sldLayoutId id="2147483682" r:id="rId16"/>
    <p:sldLayoutId id="2147483684" r:id="rId17"/>
    <p:sldLayoutId id="2147483683" r:id="rId18"/>
    <p:sldLayoutId id="2147483685" r:id="rId19"/>
    <p:sldLayoutId id="2147483671" r:id="rId20"/>
    <p:sldLayoutId id="2147483673" r:id="rId21"/>
    <p:sldLayoutId id="214748367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accent1"/>
          </a:solidFill>
          <a:latin typeface="IBM Plex Serif Light" panose="02060403050406000203" pitchFamily="18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diaInk10/SmartFarmMonitoringSystem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47FFAB6-8DFB-D0DD-6BE6-D7C8660D4949}"/>
              </a:ext>
            </a:extLst>
          </p:cNvPr>
          <p:cNvSpPr/>
          <p:nvPr/>
        </p:nvSpPr>
        <p:spPr>
          <a:xfrm>
            <a:off x="0" y="0"/>
            <a:ext cx="12192000" cy="4656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B2386E16-4F55-6247-9B6B-4FABED163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81477"/>
            <a:ext cx="9144000" cy="980009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강원대학교 컴퓨터공학과</a:t>
            </a:r>
          </a:p>
          <a:p>
            <a:r>
              <a:rPr lang="ko-KR" altLang="en-US" sz="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b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201821405 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장경원</a:t>
            </a:r>
          </a:p>
        </p:txBody>
      </p:sp>
      <p:sp>
        <p:nvSpPr>
          <p:cNvPr id="7" name="Graphic 185">
            <a:extLst>
              <a:ext uri="{FF2B5EF4-FFF2-40B4-BE49-F238E27FC236}">
                <a16:creationId xmlns:a16="http://schemas.microsoft.com/office/drawing/2014/main" id="{AA897AB9-EC9F-F4F8-ADE3-14EB317A44C8}"/>
              </a:ext>
            </a:extLst>
          </p:cNvPr>
          <p:cNvSpPr/>
          <p:nvPr/>
        </p:nvSpPr>
        <p:spPr>
          <a:xfrm>
            <a:off x="5855662" y="3200236"/>
            <a:ext cx="480676" cy="723241"/>
          </a:xfrm>
          <a:custGeom>
            <a:avLst/>
            <a:gdLst>
              <a:gd name="connsiteX0" fmla="*/ 120701 w 219456"/>
              <a:gd name="connsiteY0" fmla="*/ 210129 h 330200"/>
              <a:gd name="connsiteX1" fmla="*/ 120701 w 219456"/>
              <a:gd name="connsiteY1" fmla="*/ 132108 h 330200"/>
              <a:gd name="connsiteX2" fmla="*/ 124358 w 219456"/>
              <a:gd name="connsiteY2" fmla="*/ 132108 h 330200"/>
              <a:gd name="connsiteX3" fmla="*/ 189098 w 219456"/>
              <a:gd name="connsiteY3" fmla="*/ 107956 h 330200"/>
              <a:gd name="connsiteX4" fmla="*/ 212415 w 219456"/>
              <a:gd name="connsiteY4" fmla="*/ 37765 h 330200"/>
              <a:gd name="connsiteX5" fmla="*/ 197328 w 219456"/>
              <a:gd name="connsiteY5" fmla="*/ 22198 h 330200"/>
              <a:gd name="connsiteX6" fmla="*/ 193944 w 219456"/>
              <a:gd name="connsiteY6" fmla="*/ 22198 h 330200"/>
              <a:gd name="connsiteX7" fmla="*/ 129205 w 219456"/>
              <a:gd name="connsiteY7" fmla="*/ 46350 h 330200"/>
              <a:gd name="connsiteX8" fmla="*/ 121432 w 219456"/>
              <a:gd name="connsiteY8" fmla="*/ 55784 h 330200"/>
              <a:gd name="connsiteX9" fmla="*/ 103967 w 219456"/>
              <a:gd name="connsiteY9" fmla="*/ 19934 h 330200"/>
              <a:gd name="connsiteX10" fmla="*/ 50749 w 219456"/>
              <a:gd name="connsiteY10" fmla="*/ 28 h 330200"/>
              <a:gd name="connsiteX11" fmla="*/ 47915 w 219456"/>
              <a:gd name="connsiteY11" fmla="*/ 28 h 330200"/>
              <a:gd name="connsiteX12" fmla="*/ 32827 w 219456"/>
              <a:gd name="connsiteY12" fmla="*/ 15689 h 330200"/>
              <a:gd name="connsiteX13" fmla="*/ 52121 w 219456"/>
              <a:gd name="connsiteY13" fmla="*/ 73521 h 330200"/>
              <a:gd name="connsiteX14" fmla="*/ 104699 w 219456"/>
              <a:gd name="connsiteY14" fmla="*/ 93521 h 330200"/>
              <a:gd name="connsiteX15" fmla="*/ 104699 w 219456"/>
              <a:gd name="connsiteY15" fmla="*/ 210129 h 330200"/>
              <a:gd name="connsiteX16" fmla="*/ 0 w 219456"/>
              <a:gd name="connsiteY16" fmla="*/ 305321 h 330200"/>
              <a:gd name="connsiteX17" fmla="*/ 9144 w 219456"/>
              <a:gd name="connsiteY17" fmla="*/ 324190 h 330200"/>
              <a:gd name="connsiteX18" fmla="*/ 27432 w 219456"/>
              <a:gd name="connsiteY18" fmla="*/ 330228 h 330200"/>
              <a:gd name="connsiteX19" fmla="*/ 197876 w 219456"/>
              <a:gd name="connsiteY19" fmla="*/ 330228 h 330200"/>
              <a:gd name="connsiteX20" fmla="*/ 216164 w 219456"/>
              <a:gd name="connsiteY20" fmla="*/ 324661 h 330200"/>
              <a:gd name="connsiteX21" fmla="*/ 225308 w 219456"/>
              <a:gd name="connsiteY21" fmla="*/ 305793 h 330200"/>
              <a:gd name="connsiteX22" fmla="*/ 120701 w 219456"/>
              <a:gd name="connsiteY22" fmla="*/ 210129 h 330200"/>
              <a:gd name="connsiteX23" fmla="*/ 140543 w 219456"/>
              <a:gd name="connsiteY23" fmla="*/ 57860 h 330200"/>
              <a:gd name="connsiteX24" fmla="*/ 193944 w 219456"/>
              <a:gd name="connsiteY24" fmla="*/ 38991 h 330200"/>
              <a:gd name="connsiteX25" fmla="*/ 196413 w 219456"/>
              <a:gd name="connsiteY25" fmla="*/ 38991 h 330200"/>
              <a:gd name="connsiteX26" fmla="*/ 178125 w 219456"/>
              <a:gd name="connsiteY26" fmla="*/ 96635 h 330200"/>
              <a:gd name="connsiteX27" fmla="*/ 134508 w 219456"/>
              <a:gd name="connsiteY27" fmla="*/ 115503 h 330200"/>
              <a:gd name="connsiteX28" fmla="*/ 176388 w 219456"/>
              <a:gd name="connsiteY28" fmla="*/ 72389 h 330200"/>
              <a:gd name="connsiteX29" fmla="*/ 176388 w 219456"/>
              <a:gd name="connsiteY29" fmla="*/ 60218 h 330200"/>
              <a:gd name="connsiteX30" fmla="*/ 164592 w 219456"/>
              <a:gd name="connsiteY30" fmla="*/ 60218 h 330200"/>
              <a:gd name="connsiteX31" fmla="*/ 122255 w 219456"/>
              <a:gd name="connsiteY31" fmla="*/ 103805 h 330200"/>
              <a:gd name="connsiteX32" fmla="*/ 140543 w 219456"/>
              <a:gd name="connsiteY32" fmla="*/ 57860 h 330200"/>
              <a:gd name="connsiteX33" fmla="*/ 49103 w 219456"/>
              <a:gd name="connsiteY33" fmla="*/ 16538 h 330200"/>
              <a:gd name="connsiteX34" fmla="*/ 51115 w 219456"/>
              <a:gd name="connsiteY34" fmla="*/ 16538 h 330200"/>
              <a:gd name="connsiteX35" fmla="*/ 92994 w 219456"/>
              <a:gd name="connsiteY35" fmla="*/ 31633 h 330200"/>
              <a:gd name="connsiteX36" fmla="*/ 106985 w 219456"/>
              <a:gd name="connsiteY36" fmla="*/ 64558 h 330200"/>
              <a:gd name="connsiteX37" fmla="*/ 86411 w 219456"/>
              <a:gd name="connsiteY37" fmla="*/ 43708 h 330200"/>
              <a:gd name="connsiteX38" fmla="*/ 75072 w 219456"/>
              <a:gd name="connsiteY38" fmla="*/ 44707 h 330200"/>
              <a:gd name="connsiteX39" fmla="*/ 75072 w 219456"/>
              <a:gd name="connsiteY39" fmla="*/ 55407 h 330200"/>
              <a:gd name="connsiteX40" fmla="*/ 95280 w 219456"/>
              <a:gd name="connsiteY40" fmla="*/ 76257 h 330200"/>
              <a:gd name="connsiteX41" fmla="*/ 63368 w 219456"/>
              <a:gd name="connsiteY41" fmla="*/ 61822 h 330200"/>
              <a:gd name="connsiteX42" fmla="*/ 48738 w 219456"/>
              <a:gd name="connsiteY42" fmla="*/ 16538 h 330200"/>
              <a:gd name="connsiteX43" fmla="*/ 198242 w 219456"/>
              <a:gd name="connsiteY43" fmla="*/ 313718 h 330200"/>
              <a:gd name="connsiteX44" fmla="*/ 27432 w 219456"/>
              <a:gd name="connsiteY44" fmla="*/ 313718 h 330200"/>
              <a:gd name="connsiteX45" fmla="*/ 112563 w 219456"/>
              <a:gd name="connsiteY45" fmla="*/ 225884 h 330200"/>
              <a:gd name="connsiteX46" fmla="*/ 197876 w 219456"/>
              <a:gd name="connsiteY46" fmla="*/ 313718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19456" h="330200">
                <a:moveTo>
                  <a:pt x="120701" y="210129"/>
                </a:moveTo>
                <a:lnTo>
                  <a:pt x="120701" y="132108"/>
                </a:lnTo>
                <a:lnTo>
                  <a:pt x="124358" y="132108"/>
                </a:lnTo>
                <a:cubicBezTo>
                  <a:pt x="136794" y="132108"/>
                  <a:pt x="167975" y="129749"/>
                  <a:pt x="189098" y="107956"/>
                </a:cubicBezTo>
                <a:cubicBezTo>
                  <a:pt x="214427" y="81823"/>
                  <a:pt x="212507" y="39557"/>
                  <a:pt x="212415" y="37765"/>
                </a:cubicBezTo>
                <a:cubicBezTo>
                  <a:pt x="211922" y="29388"/>
                  <a:pt x="205447" y="22707"/>
                  <a:pt x="197328" y="22198"/>
                </a:cubicBezTo>
                <a:lnTo>
                  <a:pt x="193944" y="22198"/>
                </a:lnTo>
                <a:cubicBezTo>
                  <a:pt x="181508" y="22198"/>
                  <a:pt x="150327" y="24557"/>
                  <a:pt x="129205" y="46350"/>
                </a:cubicBezTo>
                <a:cubicBezTo>
                  <a:pt x="126349" y="49252"/>
                  <a:pt x="123748" y="52409"/>
                  <a:pt x="121432" y="55784"/>
                </a:cubicBezTo>
                <a:cubicBezTo>
                  <a:pt x="119162" y="42320"/>
                  <a:pt x="113086" y="29847"/>
                  <a:pt x="103967" y="19934"/>
                </a:cubicBezTo>
                <a:cubicBezTo>
                  <a:pt x="89298" y="6608"/>
                  <a:pt x="70288" y="-503"/>
                  <a:pt x="50749" y="28"/>
                </a:cubicBezTo>
                <a:lnTo>
                  <a:pt x="47915" y="28"/>
                </a:lnTo>
                <a:cubicBezTo>
                  <a:pt x="39725" y="457"/>
                  <a:pt x="33193" y="7237"/>
                  <a:pt x="32827" y="15689"/>
                </a:cubicBezTo>
                <a:cubicBezTo>
                  <a:pt x="31670" y="36829"/>
                  <a:pt x="38598" y="57594"/>
                  <a:pt x="52121" y="73521"/>
                </a:cubicBezTo>
                <a:cubicBezTo>
                  <a:pt x="66575" y="86789"/>
                  <a:pt x="85355" y="93933"/>
                  <a:pt x="104699" y="93521"/>
                </a:cubicBezTo>
                <a:lnTo>
                  <a:pt x="104699" y="210129"/>
                </a:lnTo>
                <a:cubicBezTo>
                  <a:pt x="64008" y="217016"/>
                  <a:pt x="0" y="273622"/>
                  <a:pt x="0" y="305321"/>
                </a:cubicBezTo>
                <a:cubicBezTo>
                  <a:pt x="0" y="312745"/>
                  <a:pt x="3388" y="319735"/>
                  <a:pt x="9144" y="324190"/>
                </a:cubicBezTo>
                <a:cubicBezTo>
                  <a:pt x="14443" y="328197"/>
                  <a:pt x="20862" y="330316"/>
                  <a:pt x="27432" y="330228"/>
                </a:cubicBezTo>
                <a:lnTo>
                  <a:pt x="197876" y="330228"/>
                </a:lnTo>
                <a:cubicBezTo>
                  <a:pt x="204397" y="330474"/>
                  <a:pt x="210817" y="328520"/>
                  <a:pt x="216164" y="324661"/>
                </a:cubicBezTo>
                <a:cubicBezTo>
                  <a:pt x="221943" y="320227"/>
                  <a:pt x="225337" y="313224"/>
                  <a:pt x="225308" y="305793"/>
                </a:cubicBezTo>
                <a:cubicBezTo>
                  <a:pt x="225491" y="273622"/>
                  <a:pt x="161757" y="217016"/>
                  <a:pt x="120701" y="210129"/>
                </a:cubicBezTo>
                <a:close/>
                <a:moveTo>
                  <a:pt x="140543" y="57860"/>
                </a:moveTo>
                <a:cubicBezTo>
                  <a:pt x="157825" y="40029"/>
                  <a:pt x="185532" y="38991"/>
                  <a:pt x="193944" y="38991"/>
                </a:cubicBezTo>
                <a:lnTo>
                  <a:pt x="196413" y="38991"/>
                </a:lnTo>
                <a:cubicBezTo>
                  <a:pt x="196413" y="38991"/>
                  <a:pt x="198333" y="75408"/>
                  <a:pt x="178125" y="96635"/>
                </a:cubicBezTo>
                <a:cubicBezTo>
                  <a:pt x="166039" y="107777"/>
                  <a:pt x="150683" y="114420"/>
                  <a:pt x="134508" y="115503"/>
                </a:cubicBezTo>
                <a:lnTo>
                  <a:pt x="176388" y="72389"/>
                </a:lnTo>
                <a:cubicBezTo>
                  <a:pt x="179645" y="69028"/>
                  <a:pt x="179645" y="63579"/>
                  <a:pt x="176388" y="60218"/>
                </a:cubicBezTo>
                <a:cubicBezTo>
                  <a:pt x="173130" y="56858"/>
                  <a:pt x="167849" y="56858"/>
                  <a:pt x="164592" y="60218"/>
                </a:cubicBezTo>
                <a:lnTo>
                  <a:pt x="122255" y="103805"/>
                </a:lnTo>
                <a:cubicBezTo>
                  <a:pt x="123153" y="86800"/>
                  <a:pt x="129598" y="70607"/>
                  <a:pt x="140543" y="57860"/>
                </a:cubicBezTo>
                <a:close/>
                <a:moveTo>
                  <a:pt x="49103" y="16538"/>
                </a:moveTo>
                <a:lnTo>
                  <a:pt x="51115" y="16538"/>
                </a:lnTo>
                <a:cubicBezTo>
                  <a:pt x="66395" y="16112"/>
                  <a:pt x="81295" y="21483"/>
                  <a:pt x="92994" y="31633"/>
                </a:cubicBezTo>
                <a:cubicBezTo>
                  <a:pt x="100963" y="40774"/>
                  <a:pt x="105868" y="52318"/>
                  <a:pt x="106985" y="64558"/>
                </a:cubicBezTo>
                <a:lnTo>
                  <a:pt x="86411" y="43708"/>
                </a:lnTo>
                <a:cubicBezTo>
                  <a:pt x="83013" y="40754"/>
                  <a:pt x="77936" y="41201"/>
                  <a:pt x="75072" y="44707"/>
                </a:cubicBezTo>
                <a:cubicBezTo>
                  <a:pt x="72547" y="47798"/>
                  <a:pt x="72547" y="52316"/>
                  <a:pt x="75072" y="55407"/>
                </a:cubicBezTo>
                <a:lnTo>
                  <a:pt x="95280" y="76257"/>
                </a:lnTo>
                <a:cubicBezTo>
                  <a:pt x="83417" y="75104"/>
                  <a:pt x="72228" y="70043"/>
                  <a:pt x="63368" y="61822"/>
                </a:cubicBezTo>
                <a:cubicBezTo>
                  <a:pt x="47274" y="45218"/>
                  <a:pt x="48738" y="16538"/>
                  <a:pt x="48738" y="16538"/>
                </a:cubicBezTo>
                <a:close/>
                <a:moveTo>
                  <a:pt x="198242" y="313718"/>
                </a:moveTo>
                <a:lnTo>
                  <a:pt x="27432" y="313718"/>
                </a:lnTo>
                <a:cubicBezTo>
                  <a:pt x="-15179" y="313718"/>
                  <a:pt x="69952" y="225884"/>
                  <a:pt x="112563" y="225884"/>
                </a:cubicBezTo>
                <a:cubicBezTo>
                  <a:pt x="155174" y="225884"/>
                  <a:pt x="240396" y="313718"/>
                  <a:pt x="197876" y="313718"/>
                </a:cubicBezTo>
                <a:close/>
              </a:path>
            </a:pathLst>
          </a:custGeom>
          <a:solidFill>
            <a:schemeClr val="accent1"/>
          </a:solidFill>
          <a:ln w="9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71EC9352-DFDE-01C6-AAC4-9C0C348EE2BD}"/>
              </a:ext>
            </a:extLst>
          </p:cNvPr>
          <p:cNvSpPr txBox="1">
            <a:spLocks/>
          </p:cNvSpPr>
          <p:nvPr/>
        </p:nvSpPr>
        <p:spPr>
          <a:xfrm>
            <a:off x="2329960" y="1720363"/>
            <a:ext cx="7532078" cy="994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en-US" altLang="ko-KR" sz="1400" kern="2000" spc="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SMART FARM MONITORING SYSTEM</a:t>
            </a:r>
            <a:endParaRPr lang="en-US" sz="1400" kern="2000" spc="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337118-9C94-F941-B02C-A696065A7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71993"/>
            <a:ext cx="10515600" cy="994787"/>
          </a:xfrm>
        </p:spPr>
        <p:txBody>
          <a:bodyPr>
            <a:noAutofit/>
          </a:bodyPr>
          <a:lstStyle/>
          <a:p>
            <a:b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ko-KR" altLang="en-US" sz="5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스마트팜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모니터링 시스템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424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B35EE-25A5-3A4D-F96D-D64341CA62CE}"/>
              </a:ext>
            </a:extLst>
          </p:cNvPr>
          <p:cNvSpPr/>
          <p:nvPr/>
        </p:nvSpPr>
        <p:spPr>
          <a:xfrm>
            <a:off x="0" y="2"/>
            <a:ext cx="12192000" cy="71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CEC2B80-3C47-3137-1C49-4748ED7CEF2A}"/>
              </a:ext>
            </a:extLst>
          </p:cNvPr>
          <p:cNvSpPr txBox="1">
            <a:spLocks/>
          </p:cNvSpPr>
          <p:nvPr/>
        </p:nvSpPr>
        <p:spPr>
          <a:xfrm>
            <a:off x="838199" y="-85866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 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코드설명</a:t>
            </a:r>
            <a:endParaRPr 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AE062CC-5FDE-9946-E30E-1CC4F7601B8E}"/>
              </a:ext>
            </a:extLst>
          </p:cNvPr>
          <p:cNvSpPr txBox="1">
            <a:spLocks/>
          </p:cNvSpPr>
          <p:nvPr/>
        </p:nvSpPr>
        <p:spPr>
          <a:xfrm>
            <a:off x="838199" y="5854175"/>
            <a:ext cx="9812483" cy="700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파이프를 생성해주고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fork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자식 프로세스 또한 생성해줍니다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721-8598-18E7-CFFB-B35B1DF6CC83}"/>
              </a:ext>
            </a:extLst>
          </p:cNvPr>
          <p:cNvSpPr txBox="1">
            <a:spLocks/>
          </p:cNvSpPr>
          <p:nvPr/>
        </p:nvSpPr>
        <p:spPr>
          <a:xfrm>
            <a:off x="838199" y="1174336"/>
            <a:ext cx="9812483" cy="32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virtual_sensor_data_generator.c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C16733-A3B1-DA07-0A3A-1BDC47FB0EC4}"/>
              </a:ext>
            </a:extLst>
          </p:cNvPr>
          <p:cNvSpPr/>
          <p:nvPr/>
        </p:nvSpPr>
        <p:spPr>
          <a:xfrm>
            <a:off x="744103" y="1141569"/>
            <a:ext cx="100445" cy="100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378C49-E9CF-A36D-55B5-7D20A8ECB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9"/>
          <a:stretch/>
        </p:blipFill>
        <p:spPr>
          <a:xfrm>
            <a:off x="844548" y="1732986"/>
            <a:ext cx="3238095" cy="389069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B29AC7-FC18-970C-E2C7-B11D0662329F}"/>
              </a:ext>
            </a:extLst>
          </p:cNvPr>
          <p:cNvCxnSpPr>
            <a:cxnSpLocks/>
          </p:cNvCxnSpPr>
          <p:nvPr/>
        </p:nvCxnSpPr>
        <p:spPr>
          <a:xfrm>
            <a:off x="1695450" y="4699000"/>
            <a:ext cx="15748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A782D4-E611-7D73-05EB-C0D6C969B7B6}"/>
              </a:ext>
            </a:extLst>
          </p:cNvPr>
          <p:cNvCxnSpPr>
            <a:cxnSpLocks/>
          </p:cNvCxnSpPr>
          <p:nvPr/>
        </p:nvCxnSpPr>
        <p:spPr>
          <a:xfrm>
            <a:off x="1631950" y="3067050"/>
            <a:ext cx="15748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405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C41C7CE-AD12-35E9-6CF3-EC28480C9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48" y="1732986"/>
            <a:ext cx="4523954" cy="389136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B35EE-25A5-3A4D-F96D-D64341CA62CE}"/>
              </a:ext>
            </a:extLst>
          </p:cNvPr>
          <p:cNvSpPr/>
          <p:nvPr/>
        </p:nvSpPr>
        <p:spPr>
          <a:xfrm>
            <a:off x="0" y="2"/>
            <a:ext cx="12192000" cy="71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CEC2B80-3C47-3137-1C49-4748ED7CEF2A}"/>
              </a:ext>
            </a:extLst>
          </p:cNvPr>
          <p:cNvSpPr txBox="1">
            <a:spLocks/>
          </p:cNvSpPr>
          <p:nvPr/>
        </p:nvSpPr>
        <p:spPr>
          <a:xfrm>
            <a:off x="838199" y="-85866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 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코드설명</a:t>
            </a:r>
            <a:endParaRPr 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AE062CC-5FDE-9946-E30E-1CC4F7601B8E}"/>
              </a:ext>
            </a:extLst>
          </p:cNvPr>
          <p:cNvSpPr txBox="1">
            <a:spLocks/>
          </p:cNvSpPr>
          <p:nvPr/>
        </p:nvSpPr>
        <p:spPr>
          <a:xfrm>
            <a:off x="838199" y="5854175"/>
            <a:ext cx="9812483" cy="700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부모 프로세스에서는 설정해둔 범위 내에서 랜덤으로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센서값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온도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습도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이산화탄소 농도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생성해줍니다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pipe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쓰기 모드만 사용하기 때문에 읽기 모드는 닫아주고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표준 출력을 통해 값을 쓸 수 있도록 합니다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721-8598-18E7-CFFB-B35B1DF6CC83}"/>
              </a:ext>
            </a:extLst>
          </p:cNvPr>
          <p:cNvSpPr txBox="1">
            <a:spLocks/>
          </p:cNvSpPr>
          <p:nvPr/>
        </p:nvSpPr>
        <p:spPr>
          <a:xfrm>
            <a:off x="838199" y="1174336"/>
            <a:ext cx="9812483" cy="32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virtual_sensor_data_generator.c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C16733-A3B1-DA07-0A3A-1BDC47FB0EC4}"/>
              </a:ext>
            </a:extLst>
          </p:cNvPr>
          <p:cNvSpPr/>
          <p:nvPr/>
        </p:nvSpPr>
        <p:spPr>
          <a:xfrm>
            <a:off x="744103" y="1141569"/>
            <a:ext cx="100445" cy="100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0F95B31-587F-F922-911C-7035F97A3398}"/>
              </a:ext>
            </a:extLst>
          </p:cNvPr>
          <p:cNvSpPr/>
          <p:nvPr/>
        </p:nvSpPr>
        <p:spPr>
          <a:xfrm>
            <a:off x="1492250" y="4102107"/>
            <a:ext cx="2927350" cy="3746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0D7B2B3-2D79-B62D-9935-7798F59B6BD8}"/>
              </a:ext>
            </a:extLst>
          </p:cNvPr>
          <p:cNvCxnSpPr>
            <a:cxnSpLocks/>
          </p:cNvCxnSpPr>
          <p:nvPr/>
        </p:nvCxnSpPr>
        <p:spPr>
          <a:xfrm>
            <a:off x="1314450" y="3016250"/>
            <a:ext cx="8382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140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B35EE-25A5-3A4D-F96D-D64341CA62CE}"/>
              </a:ext>
            </a:extLst>
          </p:cNvPr>
          <p:cNvSpPr/>
          <p:nvPr/>
        </p:nvSpPr>
        <p:spPr>
          <a:xfrm>
            <a:off x="0" y="2"/>
            <a:ext cx="12192000" cy="71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CEC2B80-3C47-3137-1C49-4748ED7CEF2A}"/>
              </a:ext>
            </a:extLst>
          </p:cNvPr>
          <p:cNvSpPr txBox="1">
            <a:spLocks/>
          </p:cNvSpPr>
          <p:nvPr/>
        </p:nvSpPr>
        <p:spPr>
          <a:xfrm>
            <a:off x="838199" y="-85866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 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코드설명</a:t>
            </a:r>
            <a:endParaRPr 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AE062CC-5FDE-9946-E30E-1CC4F7601B8E}"/>
              </a:ext>
            </a:extLst>
          </p:cNvPr>
          <p:cNvSpPr txBox="1">
            <a:spLocks/>
          </p:cNvSpPr>
          <p:nvPr/>
        </p:nvSpPr>
        <p:spPr>
          <a:xfrm>
            <a:off x="838199" y="4734380"/>
            <a:ext cx="9812483" cy="700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언어에서 현재 날짜를 설정한 포맷에 맞게 문자열로 변환하여 반환해주는 함수 입니다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센서 데이터가 생성된 시간을 보내기 위해 만든 함수 입니다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721-8598-18E7-CFFB-B35B1DF6CC83}"/>
              </a:ext>
            </a:extLst>
          </p:cNvPr>
          <p:cNvSpPr txBox="1">
            <a:spLocks/>
          </p:cNvSpPr>
          <p:nvPr/>
        </p:nvSpPr>
        <p:spPr>
          <a:xfrm>
            <a:off x="838199" y="1174336"/>
            <a:ext cx="9812483" cy="32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virtual_sensor_data_generator.c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C16733-A3B1-DA07-0A3A-1BDC47FB0EC4}"/>
              </a:ext>
            </a:extLst>
          </p:cNvPr>
          <p:cNvSpPr/>
          <p:nvPr/>
        </p:nvSpPr>
        <p:spPr>
          <a:xfrm>
            <a:off x="744103" y="1141569"/>
            <a:ext cx="100445" cy="100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E4726F-CB13-176F-8CFB-671CB6CD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48" y="1732986"/>
            <a:ext cx="5200181" cy="276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60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B35EE-25A5-3A4D-F96D-D64341CA62CE}"/>
              </a:ext>
            </a:extLst>
          </p:cNvPr>
          <p:cNvSpPr/>
          <p:nvPr/>
        </p:nvSpPr>
        <p:spPr>
          <a:xfrm>
            <a:off x="0" y="2"/>
            <a:ext cx="12192000" cy="71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CEC2B80-3C47-3137-1C49-4748ED7CEF2A}"/>
              </a:ext>
            </a:extLst>
          </p:cNvPr>
          <p:cNvSpPr txBox="1">
            <a:spLocks/>
          </p:cNvSpPr>
          <p:nvPr/>
        </p:nvSpPr>
        <p:spPr>
          <a:xfrm>
            <a:off x="838199" y="-85866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 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코드설명</a:t>
            </a:r>
            <a:endParaRPr 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AE062CC-5FDE-9946-E30E-1CC4F7601B8E}"/>
              </a:ext>
            </a:extLst>
          </p:cNvPr>
          <p:cNvSpPr txBox="1">
            <a:spLocks/>
          </p:cNvSpPr>
          <p:nvPr/>
        </p:nvSpPr>
        <p:spPr>
          <a:xfrm>
            <a:off x="838199" y="5544487"/>
            <a:ext cx="9812483" cy="700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MQTT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메시지를 게시하는 함수입니다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MQTT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클라이언트를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MQTT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브로커와 연결한 후에 설정한 토픽으로 메시지를 게시해줍니다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721-8598-18E7-CFFB-B35B1DF6CC83}"/>
              </a:ext>
            </a:extLst>
          </p:cNvPr>
          <p:cNvSpPr txBox="1">
            <a:spLocks/>
          </p:cNvSpPr>
          <p:nvPr/>
        </p:nvSpPr>
        <p:spPr>
          <a:xfrm>
            <a:off x="838199" y="1174336"/>
            <a:ext cx="9812483" cy="32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virtual_sensor_data_generator.c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C16733-A3B1-DA07-0A3A-1BDC47FB0EC4}"/>
              </a:ext>
            </a:extLst>
          </p:cNvPr>
          <p:cNvSpPr/>
          <p:nvPr/>
        </p:nvSpPr>
        <p:spPr>
          <a:xfrm>
            <a:off x="744103" y="1141569"/>
            <a:ext cx="100445" cy="100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5BB7A8-D44C-90F5-0CBE-16C622C20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48" y="1732986"/>
            <a:ext cx="4538088" cy="3581003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9D26B09-A0DF-E871-C1C9-5F3BDF0D1109}"/>
              </a:ext>
            </a:extLst>
          </p:cNvPr>
          <p:cNvCxnSpPr>
            <a:cxnSpLocks/>
          </p:cNvCxnSpPr>
          <p:nvPr/>
        </p:nvCxnSpPr>
        <p:spPr>
          <a:xfrm>
            <a:off x="1041400" y="4762500"/>
            <a:ext cx="24511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82B749-A57E-25F4-11FE-956258291618}"/>
              </a:ext>
            </a:extLst>
          </p:cNvPr>
          <p:cNvSpPr/>
          <p:nvPr/>
        </p:nvSpPr>
        <p:spPr>
          <a:xfrm>
            <a:off x="1041400" y="2374900"/>
            <a:ext cx="4267200" cy="15698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30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B35EE-25A5-3A4D-F96D-D64341CA62CE}"/>
              </a:ext>
            </a:extLst>
          </p:cNvPr>
          <p:cNvSpPr/>
          <p:nvPr/>
        </p:nvSpPr>
        <p:spPr>
          <a:xfrm>
            <a:off x="0" y="2"/>
            <a:ext cx="12192000" cy="71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CEC2B80-3C47-3137-1C49-4748ED7CEF2A}"/>
              </a:ext>
            </a:extLst>
          </p:cNvPr>
          <p:cNvSpPr txBox="1">
            <a:spLocks/>
          </p:cNvSpPr>
          <p:nvPr/>
        </p:nvSpPr>
        <p:spPr>
          <a:xfrm>
            <a:off x="838199" y="-85866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 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코드설명</a:t>
            </a:r>
            <a:endParaRPr 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AE062CC-5FDE-9946-E30E-1CC4F7601B8E}"/>
              </a:ext>
            </a:extLst>
          </p:cNvPr>
          <p:cNvSpPr txBox="1">
            <a:spLocks/>
          </p:cNvSpPr>
          <p:nvPr/>
        </p:nvSpPr>
        <p:spPr>
          <a:xfrm>
            <a:off x="4714875" y="1732986"/>
            <a:ext cx="6632578" cy="2362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자식 프로세스는 먼저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pipe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읽기 모드만 사용하기 때문에 쓰기 모드는 닫아주고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pipe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전달 받은 데이터를 토큰화 해줍니다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분리된 데이터를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MQTT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각 토픽에 맞게 생성된 시간과 함께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보내줍니다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721-8598-18E7-CFFB-B35B1DF6CC83}"/>
              </a:ext>
            </a:extLst>
          </p:cNvPr>
          <p:cNvSpPr txBox="1">
            <a:spLocks/>
          </p:cNvSpPr>
          <p:nvPr/>
        </p:nvSpPr>
        <p:spPr>
          <a:xfrm>
            <a:off x="838199" y="1174336"/>
            <a:ext cx="9812483" cy="32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virtual_sensor_data_generator.c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C16733-A3B1-DA07-0A3A-1BDC47FB0EC4}"/>
              </a:ext>
            </a:extLst>
          </p:cNvPr>
          <p:cNvSpPr/>
          <p:nvPr/>
        </p:nvSpPr>
        <p:spPr>
          <a:xfrm>
            <a:off x="744103" y="1141569"/>
            <a:ext cx="100445" cy="100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2E5CC0-4B6D-2D4B-7578-D9EE0AB7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48" y="1732986"/>
            <a:ext cx="3603627" cy="457383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15B9B4E-6FAC-7538-E9F2-206CF31F26DE}"/>
              </a:ext>
            </a:extLst>
          </p:cNvPr>
          <p:cNvSpPr/>
          <p:nvPr/>
        </p:nvSpPr>
        <p:spPr>
          <a:xfrm>
            <a:off x="1362076" y="4378325"/>
            <a:ext cx="1047750" cy="66992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0864D0-D5F7-5679-8609-A91E62AF86C2}"/>
              </a:ext>
            </a:extLst>
          </p:cNvPr>
          <p:cNvCxnSpPr>
            <a:cxnSpLocks/>
          </p:cNvCxnSpPr>
          <p:nvPr/>
        </p:nvCxnSpPr>
        <p:spPr>
          <a:xfrm>
            <a:off x="1130300" y="2330450"/>
            <a:ext cx="55245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54D020D-D418-A0C6-F43F-EA1F3586EE6C}"/>
              </a:ext>
            </a:extLst>
          </p:cNvPr>
          <p:cNvCxnSpPr>
            <a:cxnSpLocks/>
          </p:cNvCxnSpPr>
          <p:nvPr/>
        </p:nvCxnSpPr>
        <p:spPr>
          <a:xfrm>
            <a:off x="1511300" y="5657850"/>
            <a:ext cx="11049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020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C451DC-3DBB-1BD7-032F-53F903394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49" y="1732987"/>
            <a:ext cx="5080002" cy="457955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B35EE-25A5-3A4D-F96D-D64341CA62CE}"/>
              </a:ext>
            </a:extLst>
          </p:cNvPr>
          <p:cNvSpPr/>
          <p:nvPr/>
        </p:nvSpPr>
        <p:spPr>
          <a:xfrm>
            <a:off x="0" y="2"/>
            <a:ext cx="12192000" cy="71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CEC2B80-3C47-3137-1C49-4748ED7CEF2A}"/>
              </a:ext>
            </a:extLst>
          </p:cNvPr>
          <p:cNvSpPr txBox="1">
            <a:spLocks/>
          </p:cNvSpPr>
          <p:nvPr/>
        </p:nvSpPr>
        <p:spPr>
          <a:xfrm>
            <a:off x="838199" y="-85866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 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코드설명</a:t>
            </a:r>
            <a:endParaRPr 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AE062CC-5FDE-9946-E30E-1CC4F7601B8E}"/>
              </a:ext>
            </a:extLst>
          </p:cNvPr>
          <p:cNvSpPr txBox="1">
            <a:spLocks/>
          </p:cNvSpPr>
          <p:nvPr/>
        </p:nvSpPr>
        <p:spPr>
          <a:xfrm>
            <a:off x="6267451" y="1732986"/>
            <a:ext cx="5086348" cy="1381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MQTT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구독하여 메시지를 받습니다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메시지는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전달 받아 손쉽게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MariaDB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저장할 수 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MariaDB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연결한 이후에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query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문을 통해 값을 저장해줍니다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721-8598-18E7-CFFB-B35B1DF6CC83}"/>
              </a:ext>
            </a:extLst>
          </p:cNvPr>
          <p:cNvSpPr txBox="1">
            <a:spLocks/>
          </p:cNvSpPr>
          <p:nvPr/>
        </p:nvSpPr>
        <p:spPr>
          <a:xfrm>
            <a:off x="838199" y="1174336"/>
            <a:ext cx="9812483" cy="32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virtual_sensor_data_generator.c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C16733-A3B1-DA07-0A3A-1BDC47FB0EC4}"/>
              </a:ext>
            </a:extLst>
          </p:cNvPr>
          <p:cNvSpPr/>
          <p:nvPr/>
        </p:nvSpPr>
        <p:spPr>
          <a:xfrm>
            <a:off x="744103" y="1141569"/>
            <a:ext cx="100445" cy="100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6BF9DB-DC89-D65D-A7D8-AF6C4B67C9AC}"/>
              </a:ext>
            </a:extLst>
          </p:cNvPr>
          <p:cNvCxnSpPr>
            <a:cxnSpLocks/>
          </p:cNvCxnSpPr>
          <p:nvPr/>
        </p:nvCxnSpPr>
        <p:spPr>
          <a:xfrm>
            <a:off x="1181100" y="3670300"/>
            <a:ext cx="31496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4B9D47-3072-2FE1-8AA1-4373723F6E0E}"/>
              </a:ext>
            </a:extLst>
          </p:cNvPr>
          <p:cNvSpPr/>
          <p:nvPr/>
        </p:nvSpPr>
        <p:spPr>
          <a:xfrm>
            <a:off x="876300" y="5873116"/>
            <a:ext cx="1574799" cy="3943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9E0BCF0-3625-9A79-CB2E-C25881C724A9}"/>
              </a:ext>
            </a:extLst>
          </p:cNvPr>
          <p:cNvCxnSpPr>
            <a:cxnSpLocks/>
          </p:cNvCxnSpPr>
          <p:nvPr/>
        </p:nvCxnSpPr>
        <p:spPr>
          <a:xfrm>
            <a:off x="882649" y="1955800"/>
            <a:ext cx="173990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82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B35EE-25A5-3A4D-F96D-D64341CA62CE}"/>
              </a:ext>
            </a:extLst>
          </p:cNvPr>
          <p:cNvSpPr/>
          <p:nvPr/>
        </p:nvSpPr>
        <p:spPr>
          <a:xfrm>
            <a:off x="0" y="2"/>
            <a:ext cx="12192000" cy="71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CEC2B80-3C47-3137-1C49-4748ED7CEF2A}"/>
              </a:ext>
            </a:extLst>
          </p:cNvPr>
          <p:cNvSpPr txBox="1">
            <a:spLocks/>
          </p:cNvSpPr>
          <p:nvPr/>
        </p:nvSpPr>
        <p:spPr>
          <a:xfrm>
            <a:off x="838199" y="-85866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 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코드설명</a:t>
            </a:r>
            <a:endParaRPr 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AE062CC-5FDE-9946-E30E-1CC4F7601B8E}"/>
              </a:ext>
            </a:extLst>
          </p:cNvPr>
          <p:cNvSpPr txBox="1">
            <a:spLocks/>
          </p:cNvSpPr>
          <p:nvPr/>
        </p:nvSpPr>
        <p:spPr>
          <a:xfrm>
            <a:off x="838199" y="4890470"/>
            <a:ext cx="8963026" cy="1381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Flask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웹 서버를 구동합니다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이전에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MariaDB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저장했던 최신 데이터를 센서 종류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토픽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별로 불러와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plot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그려줍니다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721-8598-18E7-CFFB-B35B1DF6CC83}"/>
              </a:ext>
            </a:extLst>
          </p:cNvPr>
          <p:cNvSpPr txBox="1">
            <a:spLocks/>
          </p:cNvSpPr>
          <p:nvPr/>
        </p:nvSpPr>
        <p:spPr>
          <a:xfrm>
            <a:off x="838199" y="1174336"/>
            <a:ext cx="9812483" cy="32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t-IT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virtual_sensor_data_monitoring.py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C16733-A3B1-DA07-0A3A-1BDC47FB0EC4}"/>
              </a:ext>
            </a:extLst>
          </p:cNvPr>
          <p:cNvSpPr/>
          <p:nvPr/>
        </p:nvSpPr>
        <p:spPr>
          <a:xfrm>
            <a:off x="744103" y="1141569"/>
            <a:ext cx="100445" cy="100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E7AFC7-2218-B4BD-AE3C-739C95807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49" y="1727263"/>
            <a:ext cx="5080001" cy="29384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EA938F-21FC-98AB-525F-A22BCE2934DC}"/>
              </a:ext>
            </a:extLst>
          </p:cNvPr>
          <p:cNvSpPr/>
          <p:nvPr/>
        </p:nvSpPr>
        <p:spPr>
          <a:xfrm>
            <a:off x="876300" y="4130356"/>
            <a:ext cx="4781550" cy="4860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395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B35EE-25A5-3A4D-F96D-D64341CA62CE}"/>
              </a:ext>
            </a:extLst>
          </p:cNvPr>
          <p:cNvSpPr/>
          <p:nvPr/>
        </p:nvSpPr>
        <p:spPr>
          <a:xfrm>
            <a:off x="0" y="2"/>
            <a:ext cx="12192000" cy="71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CEC2B80-3C47-3137-1C49-4748ED7CEF2A}"/>
              </a:ext>
            </a:extLst>
          </p:cNvPr>
          <p:cNvSpPr txBox="1">
            <a:spLocks/>
          </p:cNvSpPr>
          <p:nvPr/>
        </p:nvSpPr>
        <p:spPr>
          <a:xfrm>
            <a:off x="838199" y="-85866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 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코드설명</a:t>
            </a:r>
            <a:endParaRPr 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AE062CC-5FDE-9946-E30E-1CC4F7601B8E}"/>
              </a:ext>
            </a:extLst>
          </p:cNvPr>
          <p:cNvSpPr txBox="1">
            <a:spLocks/>
          </p:cNvSpPr>
          <p:nvPr/>
        </p:nvSpPr>
        <p:spPr>
          <a:xfrm>
            <a:off x="5744440" y="1730101"/>
            <a:ext cx="5603011" cy="4413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plot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그려서 저장해주는 과정에서 메모리를 많이 먹어 종료되는 문제가 있어 하나의 스레드를 할당해주는 로직을 추가하였습니다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plot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그린 후에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SocketIO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라는 이벤트를 발생시켜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핸들링하고 있는 다른 클라이언트에게 이벤트에 따른 처리를 할 수 있도록 합니다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이벤트는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초마다 발생시킬 수 있게 무한루프와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socketio.sleep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사용해줍니다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721-8598-18E7-CFFB-B35B1DF6CC83}"/>
              </a:ext>
            </a:extLst>
          </p:cNvPr>
          <p:cNvSpPr txBox="1">
            <a:spLocks/>
          </p:cNvSpPr>
          <p:nvPr/>
        </p:nvSpPr>
        <p:spPr>
          <a:xfrm>
            <a:off x="838199" y="1174336"/>
            <a:ext cx="9812483" cy="32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t-IT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virtual_sensor_data_monitoring.py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C16733-A3B1-DA07-0A3A-1BDC47FB0EC4}"/>
              </a:ext>
            </a:extLst>
          </p:cNvPr>
          <p:cNvSpPr/>
          <p:nvPr/>
        </p:nvSpPr>
        <p:spPr>
          <a:xfrm>
            <a:off x="744103" y="1141569"/>
            <a:ext cx="100445" cy="100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7D3078-7EA5-DF10-8712-5FF98D0C3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49" y="1727263"/>
            <a:ext cx="4594226" cy="4316232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8E5610D-104D-8CBD-5B00-174BC657DD18}"/>
              </a:ext>
            </a:extLst>
          </p:cNvPr>
          <p:cNvCxnSpPr>
            <a:cxnSpLocks/>
          </p:cNvCxnSpPr>
          <p:nvPr/>
        </p:nvCxnSpPr>
        <p:spPr>
          <a:xfrm>
            <a:off x="1130300" y="5969000"/>
            <a:ext cx="15875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524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B35EE-25A5-3A4D-F96D-D64341CA62CE}"/>
              </a:ext>
            </a:extLst>
          </p:cNvPr>
          <p:cNvSpPr/>
          <p:nvPr/>
        </p:nvSpPr>
        <p:spPr>
          <a:xfrm>
            <a:off x="0" y="2"/>
            <a:ext cx="12192000" cy="71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CEC2B80-3C47-3137-1C49-4748ED7CEF2A}"/>
              </a:ext>
            </a:extLst>
          </p:cNvPr>
          <p:cNvSpPr txBox="1">
            <a:spLocks/>
          </p:cNvSpPr>
          <p:nvPr/>
        </p:nvSpPr>
        <p:spPr>
          <a:xfrm>
            <a:off x="838199" y="-85866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 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코드설명</a:t>
            </a:r>
            <a:endParaRPr 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AE062CC-5FDE-9946-E30E-1CC4F7601B8E}"/>
              </a:ext>
            </a:extLst>
          </p:cNvPr>
          <p:cNvSpPr txBox="1">
            <a:spLocks/>
          </p:cNvSpPr>
          <p:nvPr/>
        </p:nvSpPr>
        <p:spPr>
          <a:xfrm>
            <a:off x="844549" y="5518781"/>
            <a:ext cx="10509250" cy="7772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SocketIO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소켓 통신을 할 수 있게 연결해준다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라는 이벤트에 핸들링 함수를 추가하여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이벤트를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수신받았을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때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센서값과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plot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갱신해주게 되어있다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4721-8598-18E7-CFFB-B35B1DF6CC83}"/>
              </a:ext>
            </a:extLst>
          </p:cNvPr>
          <p:cNvSpPr txBox="1">
            <a:spLocks/>
          </p:cNvSpPr>
          <p:nvPr/>
        </p:nvSpPr>
        <p:spPr>
          <a:xfrm>
            <a:off x="838199" y="1174336"/>
            <a:ext cx="9812483" cy="32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t-IT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index_websocket.js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C16733-A3B1-DA07-0A3A-1BDC47FB0EC4}"/>
              </a:ext>
            </a:extLst>
          </p:cNvPr>
          <p:cNvSpPr/>
          <p:nvPr/>
        </p:nvSpPr>
        <p:spPr>
          <a:xfrm>
            <a:off x="744103" y="1141569"/>
            <a:ext cx="100445" cy="100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2F0663-B51A-921B-15B4-BAAAD793A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49" y="1727263"/>
            <a:ext cx="4813301" cy="356674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FCA2A81-B562-1303-CE82-8D2D8FDCFD5C}"/>
              </a:ext>
            </a:extLst>
          </p:cNvPr>
          <p:cNvSpPr/>
          <p:nvPr/>
        </p:nvSpPr>
        <p:spPr>
          <a:xfrm>
            <a:off x="876300" y="3984306"/>
            <a:ext cx="4724400" cy="12607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290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B35EE-25A5-3A4D-F96D-D64341CA62CE}"/>
              </a:ext>
            </a:extLst>
          </p:cNvPr>
          <p:cNvSpPr/>
          <p:nvPr/>
        </p:nvSpPr>
        <p:spPr>
          <a:xfrm>
            <a:off x="0" y="2"/>
            <a:ext cx="12192000" cy="71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CEC2B80-3C47-3137-1C49-4748ED7CEF2A}"/>
              </a:ext>
            </a:extLst>
          </p:cNvPr>
          <p:cNvSpPr txBox="1">
            <a:spLocks/>
          </p:cNvSpPr>
          <p:nvPr/>
        </p:nvSpPr>
        <p:spPr>
          <a:xfrm>
            <a:off x="838199" y="-85866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 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동작방법</a:t>
            </a:r>
            <a:endParaRPr 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AE062CC-5FDE-9946-E30E-1CC4F7601B8E}"/>
              </a:ext>
            </a:extLst>
          </p:cNvPr>
          <p:cNvSpPr txBox="1">
            <a:spLocks/>
          </p:cNvSpPr>
          <p:nvPr/>
        </p:nvSpPr>
        <p:spPr>
          <a:xfrm>
            <a:off x="844549" y="5518781"/>
            <a:ext cx="10509250" cy="7772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 코드들에 사용되는 패키지를 설치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별도의 가상환경을 통해 실행할 경우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가상환경 생성 이후에 가상환경에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들어가서 따로 설치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FB8B22-13B6-6160-EC5A-497F3F78A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74523"/>
            <a:ext cx="2326939" cy="994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FD75E3-2707-C1F2-B02D-B4596F76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606774"/>
            <a:ext cx="3018965" cy="263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69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B3F0A1-66B1-7243-9A64-B7B9E04E3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67" y="989609"/>
            <a:ext cx="6760185" cy="1200872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B35EE-25A5-3A4D-F96D-D64341CA62CE}"/>
              </a:ext>
            </a:extLst>
          </p:cNvPr>
          <p:cNvSpPr/>
          <p:nvPr/>
        </p:nvSpPr>
        <p:spPr>
          <a:xfrm>
            <a:off x="0" y="1"/>
            <a:ext cx="12192000" cy="2552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CEC2B80-3C47-3137-1C49-4748ED7CEF2A}"/>
              </a:ext>
            </a:extLst>
          </p:cNvPr>
          <p:cNvSpPr txBox="1">
            <a:spLocks/>
          </p:cNvSpPr>
          <p:nvPr/>
        </p:nvSpPr>
        <p:spPr>
          <a:xfrm>
            <a:off x="838199" y="1376703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  <a:endParaRPr lang="en-US" sz="5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A786A86-5661-4D0B-3D51-BD8CE0D08910}"/>
              </a:ext>
            </a:extLst>
          </p:cNvPr>
          <p:cNvSpPr txBox="1">
            <a:spLocks/>
          </p:cNvSpPr>
          <p:nvPr/>
        </p:nvSpPr>
        <p:spPr>
          <a:xfrm>
            <a:off x="965482" y="3089143"/>
            <a:ext cx="2219845" cy="2125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</a:p>
          <a:p>
            <a:pPr>
              <a:lnSpc>
                <a:spcPct val="1000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설계 및 구현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프로토타입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개선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시나리오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5FFA593-5817-E196-6E23-44CF4326C564}"/>
              </a:ext>
            </a:extLst>
          </p:cNvPr>
          <p:cNvSpPr txBox="1">
            <a:spLocks/>
          </p:cNvSpPr>
          <p:nvPr/>
        </p:nvSpPr>
        <p:spPr>
          <a:xfrm>
            <a:off x="3554011" y="3089143"/>
            <a:ext cx="1895007" cy="2125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</a:p>
          <a:p>
            <a:pPr>
              <a:lnSpc>
                <a:spcPct val="1000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구조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전반적인 구조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데이터베이스 구조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0BF728F8-1EC7-4864-4FD4-4454BD473AF3}"/>
              </a:ext>
            </a:extLst>
          </p:cNvPr>
          <p:cNvSpPr txBox="1">
            <a:spLocks/>
          </p:cNvSpPr>
          <p:nvPr/>
        </p:nvSpPr>
        <p:spPr>
          <a:xfrm>
            <a:off x="5449018" y="3089143"/>
            <a:ext cx="1554146" cy="1318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</a:p>
          <a:p>
            <a:pPr>
              <a:lnSpc>
                <a:spcPct val="1000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코드설명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DC6CC3CF-8A97-92E1-F5DE-189B980A0DA9}"/>
              </a:ext>
            </a:extLst>
          </p:cNvPr>
          <p:cNvSpPr txBox="1">
            <a:spLocks/>
          </p:cNvSpPr>
          <p:nvPr/>
        </p:nvSpPr>
        <p:spPr>
          <a:xfrm>
            <a:off x="7740532" y="3089143"/>
            <a:ext cx="1554146" cy="1318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</a:p>
          <a:p>
            <a:pPr>
              <a:lnSpc>
                <a:spcPct val="1000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동작방법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26138263-EDE5-4E64-C189-474C58721543}"/>
              </a:ext>
            </a:extLst>
          </p:cNvPr>
          <p:cNvSpPr txBox="1">
            <a:spLocks/>
          </p:cNvSpPr>
          <p:nvPr/>
        </p:nvSpPr>
        <p:spPr>
          <a:xfrm>
            <a:off x="9663362" y="3089143"/>
            <a:ext cx="1554146" cy="1318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05</a:t>
            </a:r>
          </a:p>
          <a:p>
            <a:pPr>
              <a:lnSpc>
                <a:spcPct val="1000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실행화면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4976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B35EE-25A5-3A4D-F96D-D64341CA62CE}"/>
              </a:ext>
            </a:extLst>
          </p:cNvPr>
          <p:cNvSpPr/>
          <p:nvPr/>
        </p:nvSpPr>
        <p:spPr>
          <a:xfrm>
            <a:off x="0" y="2"/>
            <a:ext cx="12192000" cy="71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CEC2B80-3C47-3137-1C49-4748ED7CEF2A}"/>
              </a:ext>
            </a:extLst>
          </p:cNvPr>
          <p:cNvSpPr txBox="1">
            <a:spLocks/>
          </p:cNvSpPr>
          <p:nvPr/>
        </p:nvSpPr>
        <p:spPr>
          <a:xfrm>
            <a:off x="838199" y="-85866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 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동작방법</a:t>
            </a:r>
            <a:endParaRPr 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AE062CC-5FDE-9946-E30E-1CC4F7601B8E}"/>
              </a:ext>
            </a:extLst>
          </p:cNvPr>
          <p:cNvSpPr txBox="1">
            <a:spLocks/>
          </p:cNvSpPr>
          <p:nvPr/>
        </p:nvSpPr>
        <p:spPr>
          <a:xfrm>
            <a:off x="844549" y="2368865"/>
            <a:ext cx="10509250" cy="4108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paho.mqtt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라이브러리 설치</a:t>
            </a:r>
          </a:p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 git clone https://github.com/eclipse/paho.mqtt.c.git</a:t>
            </a: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b. cd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paho.mqtt.c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c.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cmake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Bbuild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-H. -DPAHO_WITH_SSL=ON</a:t>
            </a: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d.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sudo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cmake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--build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build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--target install</a:t>
            </a:r>
          </a:p>
          <a:p>
            <a:pPr>
              <a:lnSpc>
                <a:spcPct val="10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공유 라이브러리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Path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</a:t>
            </a:r>
          </a:p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sudo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find / -name libpaho-mqtt3c.so.1</a:t>
            </a: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ex) /home/user/Lib/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paho.mqtt.c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/build/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src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:$LD_LIBRARY_PATH</a:t>
            </a: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b. export LD_LIBRARY_PATH=/home/user/Lib/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paho.mqtt.c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/build/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src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:$LD_LIBRARY_PATH</a:t>
            </a:r>
          </a:p>
          <a:p>
            <a:pPr>
              <a:lnSpc>
                <a:spcPct val="10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gcc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-o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virtual_sensor_data_generator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virtual_sensor_data_generator.c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–lpaho-mqtt3c</a:t>
            </a:r>
          </a:p>
          <a:p>
            <a:pPr>
              <a:lnSpc>
                <a:spcPct val="10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D2FF4B-9BAC-8C08-8053-772BD4F71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49" y="1731765"/>
            <a:ext cx="1952381" cy="3714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7220-43C9-1F29-0991-80BA957AD843}"/>
              </a:ext>
            </a:extLst>
          </p:cNvPr>
          <p:cNvSpPr txBox="1">
            <a:spLocks/>
          </p:cNvSpPr>
          <p:nvPr/>
        </p:nvSpPr>
        <p:spPr>
          <a:xfrm>
            <a:off x="838199" y="1156267"/>
            <a:ext cx="9812483" cy="32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MQTTClient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라이브러리 설치 및 설정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33B8C6-9821-4320-4241-860980BBD8A1}"/>
              </a:ext>
            </a:extLst>
          </p:cNvPr>
          <p:cNvSpPr/>
          <p:nvPr/>
        </p:nvSpPr>
        <p:spPr>
          <a:xfrm>
            <a:off x="744103" y="1123500"/>
            <a:ext cx="100445" cy="100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083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B35EE-25A5-3A4D-F96D-D64341CA62CE}"/>
              </a:ext>
            </a:extLst>
          </p:cNvPr>
          <p:cNvSpPr/>
          <p:nvPr/>
        </p:nvSpPr>
        <p:spPr>
          <a:xfrm>
            <a:off x="0" y="2"/>
            <a:ext cx="12192000" cy="71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CEC2B80-3C47-3137-1C49-4748ED7CEF2A}"/>
              </a:ext>
            </a:extLst>
          </p:cNvPr>
          <p:cNvSpPr txBox="1">
            <a:spLocks/>
          </p:cNvSpPr>
          <p:nvPr/>
        </p:nvSpPr>
        <p:spPr>
          <a:xfrm>
            <a:off x="838199" y="-85866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05 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실행화면</a:t>
            </a:r>
            <a:endParaRPr 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7220-43C9-1F29-0991-80BA957AD843}"/>
              </a:ext>
            </a:extLst>
          </p:cNvPr>
          <p:cNvSpPr txBox="1">
            <a:spLocks/>
          </p:cNvSpPr>
          <p:nvPr/>
        </p:nvSpPr>
        <p:spPr>
          <a:xfrm>
            <a:off x="838199" y="1361780"/>
            <a:ext cx="9812483" cy="32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스크린샷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33B8C6-9821-4320-4241-860980BBD8A1}"/>
              </a:ext>
            </a:extLst>
          </p:cNvPr>
          <p:cNvSpPr/>
          <p:nvPr/>
        </p:nvSpPr>
        <p:spPr>
          <a:xfrm>
            <a:off x="744103" y="1329013"/>
            <a:ext cx="100445" cy="100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DD9023-FE86-145B-F9E8-2A0B8596A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109"/>
          <a:stretch/>
        </p:blipFill>
        <p:spPr>
          <a:xfrm>
            <a:off x="844548" y="1882317"/>
            <a:ext cx="1852309" cy="30232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706397-7EBC-0829-E872-0481047CA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06"/>
          <a:stretch/>
        </p:blipFill>
        <p:spPr>
          <a:xfrm>
            <a:off x="2947720" y="1875265"/>
            <a:ext cx="4531056" cy="30297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862CC7-9014-583B-04D0-423D81709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9638" y="1882317"/>
            <a:ext cx="3624161" cy="302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62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B35EE-25A5-3A4D-F96D-D64341CA62CE}"/>
              </a:ext>
            </a:extLst>
          </p:cNvPr>
          <p:cNvSpPr/>
          <p:nvPr/>
        </p:nvSpPr>
        <p:spPr>
          <a:xfrm>
            <a:off x="0" y="2"/>
            <a:ext cx="12192000" cy="71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CEC2B80-3C47-3137-1C49-4748ED7CEF2A}"/>
              </a:ext>
            </a:extLst>
          </p:cNvPr>
          <p:cNvSpPr txBox="1">
            <a:spLocks/>
          </p:cNvSpPr>
          <p:nvPr/>
        </p:nvSpPr>
        <p:spPr>
          <a:xfrm>
            <a:off x="838199" y="-85866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05 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실행화면</a:t>
            </a:r>
            <a:endParaRPr 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7220-43C9-1F29-0991-80BA957AD843}"/>
              </a:ext>
            </a:extLst>
          </p:cNvPr>
          <p:cNvSpPr txBox="1">
            <a:spLocks/>
          </p:cNvSpPr>
          <p:nvPr/>
        </p:nvSpPr>
        <p:spPr>
          <a:xfrm>
            <a:off x="838199" y="1361780"/>
            <a:ext cx="9812483" cy="32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동영상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33B8C6-9821-4320-4241-860980BBD8A1}"/>
              </a:ext>
            </a:extLst>
          </p:cNvPr>
          <p:cNvSpPr/>
          <p:nvPr/>
        </p:nvSpPr>
        <p:spPr>
          <a:xfrm>
            <a:off x="744103" y="1329013"/>
            <a:ext cx="100445" cy="100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Smart Farm Monitoring Simulation">
            <a:hlinkClick r:id="" action="ppaction://media"/>
            <a:extLst>
              <a:ext uri="{FF2B5EF4-FFF2-40B4-BE49-F238E27FC236}">
                <a16:creationId xmlns:a16="http://schemas.microsoft.com/office/drawing/2014/main" id="{B59103B3-BA98-FB12-D333-E6CF8C850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548" y="1849550"/>
            <a:ext cx="10572749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6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B35EE-25A5-3A4D-F96D-D64341CA62CE}"/>
              </a:ext>
            </a:extLst>
          </p:cNvPr>
          <p:cNvSpPr/>
          <p:nvPr/>
        </p:nvSpPr>
        <p:spPr>
          <a:xfrm>
            <a:off x="0" y="2"/>
            <a:ext cx="12192000" cy="71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CEC2B80-3C47-3137-1C49-4748ED7CEF2A}"/>
              </a:ext>
            </a:extLst>
          </p:cNvPr>
          <p:cNvSpPr txBox="1">
            <a:spLocks/>
          </p:cNvSpPr>
          <p:nvPr/>
        </p:nvSpPr>
        <p:spPr>
          <a:xfrm>
            <a:off x="838199" y="-85866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소스코드</a:t>
            </a:r>
            <a:endParaRPr 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7220-43C9-1F29-0991-80BA957AD843}"/>
              </a:ext>
            </a:extLst>
          </p:cNvPr>
          <p:cNvSpPr txBox="1">
            <a:spLocks/>
          </p:cNvSpPr>
          <p:nvPr/>
        </p:nvSpPr>
        <p:spPr>
          <a:xfrm>
            <a:off x="838199" y="1361780"/>
            <a:ext cx="9812483" cy="32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소스코드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2"/>
              </a:rPr>
              <a:t>https://github.com/IndiaInk10/SmartFarmMonitoringSystem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33B8C6-9821-4320-4241-860980BBD8A1}"/>
              </a:ext>
            </a:extLst>
          </p:cNvPr>
          <p:cNvSpPr/>
          <p:nvPr/>
        </p:nvSpPr>
        <p:spPr>
          <a:xfrm>
            <a:off x="744103" y="1329013"/>
            <a:ext cx="100445" cy="100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A3EF357F-71EE-5EB1-2B7F-E2143725DA2A}"/>
              </a:ext>
            </a:extLst>
          </p:cNvPr>
          <p:cNvSpPr txBox="1">
            <a:spLocks/>
          </p:cNvSpPr>
          <p:nvPr/>
        </p:nvSpPr>
        <p:spPr>
          <a:xfrm>
            <a:off x="844548" y="3009759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감사합니다</a:t>
            </a:r>
            <a:endParaRPr 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7647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B35EE-25A5-3A4D-F96D-D64341CA62CE}"/>
              </a:ext>
            </a:extLst>
          </p:cNvPr>
          <p:cNvSpPr/>
          <p:nvPr/>
        </p:nvSpPr>
        <p:spPr>
          <a:xfrm>
            <a:off x="0" y="2"/>
            <a:ext cx="12192000" cy="71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CEC2B80-3C47-3137-1C49-4748ED7CEF2A}"/>
              </a:ext>
            </a:extLst>
          </p:cNvPr>
          <p:cNvSpPr txBox="1">
            <a:spLocks/>
          </p:cNvSpPr>
          <p:nvPr/>
        </p:nvSpPr>
        <p:spPr>
          <a:xfrm>
            <a:off x="838199" y="-85866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 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설계 및 구현</a:t>
            </a:r>
            <a:endParaRPr 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26138263-EDE5-4E64-C189-474C58721543}"/>
              </a:ext>
            </a:extLst>
          </p:cNvPr>
          <p:cNvSpPr txBox="1">
            <a:spLocks/>
          </p:cNvSpPr>
          <p:nvPr/>
        </p:nvSpPr>
        <p:spPr>
          <a:xfrm>
            <a:off x="838199" y="1432659"/>
            <a:ext cx="9812483" cy="2002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 프로젝트의 핵심 요구사항은 다음과 같았습니다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IPC(Inter-Process Communication)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메커니즘 사용</a:t>
            </a: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MQTT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통한 데이터 송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수신</a:t>
            </a: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MariaDB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사용하여 데이터 저장</a:t>
            </a: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저장된 데이터를 실시간 플롯으로 시각화</a:t>
            </a:r>
          </a:p>
          <a:p>
            <a:pPr>
              <a:lnSpc>
                <a:spcPct val="100000"/>
              </a:lnSpc>
            </a:pP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130AFD-73D2-2399-8AFE-7C8DBA60B802}"/>
              </a:ext>
            </a:extLst>
          </p:cNvPr>
          <p:cNvSpPr/>
          <p:nvPr/>
        </p:nvSpPr>
        <p:spPr>
          <a:xfrm>
            <a:off x="744103" y="1399892"/>
            <a:ext cx="100445" cy="100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9308740-DE75-D0F5-3EEF-F730F89CE813}"/>
              </a:ext>
            </a:extLst>
          </p:cNvPr>
          <p:cNvGrpSpPr/>
          <p:nvPr/>
        </p:nvGrpSpPr>
        <p:grpSpPr>
          <a:xfrm>
            <a:off x="744103" y="4143375"/>
            <a:ext cx="9906579" cy="2149187"/>
            <a:chOff x="744103" y="4143375"/>
            <a:chExt cx="9906579" cy="2149187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6E6D6AE1-5ACB-9A68-6F1D-13E288761E4C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4193598"/>
              <a:ext cx="9812483" cy="20989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0" i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b="0" i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b="0" i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b="0" i="0" kern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IPC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방법 선택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00000"/>
                </a:lnSpc>
              </a:pP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00000"/>
                </a:lnSpc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IPC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방법에는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pipe, named pipe, Message Queue, Shared Memory, Memory Map, Socket, Semaphore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등이 있습니다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  <a:p>
              <a:pPr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 중에서 간단한 단방향 통신을 하기 제일 적합한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IPC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는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pipe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였기 때문에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pipe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 작성하게 되었습니다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  <a:p>
              <a:pPr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그리고 프로젝트 시나리오상 모든 센서가 하나의 보드에 </a:t>
              </a:r>
              <a:r>
                <a:rPr lang="ko-KR" alt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묶여있으므로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이와 같은 선택을 하였습니다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  <a:p>
              <a:pPr>
                <a:lnSpc>
                  <a:spcPct val="100000"/>
                </a:lnSpc>
              </a:pP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6586E0-80F9-2D82-B95F-42CD5565A93C}"/>
                </a:ext>
              </a:extLst>
            </p:cNvPr>
            <p:cNvSpPr/>
            <p:nvPr/>
          </p:nvSpPr>
          <p:spPr>
            <a:xfrm>
              <a:off x="744103" y="4143375"/>
              <a:ext cx="100445" cy="10044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9486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B35EE-25A5-3A4D-F96D-D64341CA62CE}"/>
              </a:ext>
            </a:extLst>
          </p:cNvPr>
          <p:cNvSpPr/>
          <p:nvPr/>
        </p:nvSpPr>
        <p:spPr>
          <a:xfrm>
            <a:off x="0" y="2"/>
            <a:ext cx="12192000" cy="71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CEC2B80-3C47-3137-1C49-4748ED7CEF2A}"/>
              </a:ext>
            </a:extLst>
          </p:cNvPr>
          <p:cNvSpPr txBox="1">
            <a:spLocks/>
          </p:cNvSpPr>
          <p:nvPr/>
        </p:nvSpPr>
        <p:spPr>
          <a:xfrm>
            <a:off x="838199" y="-85866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 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설계 및 구현</a:t>
            </a:r>
            <a:r>
              <a:rPr lang="en-US" altLang="ko-KR" sz="1400" dirty="0">
                <a:solidFill>
                  <a:srgbClr val="E6E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| </a:t>
            </a:r>
            <a:r>
              <a:rPr lang="ko-KR" altLang="en-US" sz="1400" dirty="0">
                <a:solidFill>
                  <a:srgbClr val="E6E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프로토타입</a:t>
            </a:r>
            <a:endParaRPr lang="en-US" sz="1400" dirty="0">
              <a:solidFill>
                <a:srgbClr val="E6E6E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1A157-E848-A6AB-ECC9-315B09FFE95B}"/>
              </a:ext>
            </a:extLst>
          </p:cNvPr>
          <p:cNvSpPr txBox="1">
            <a:spLocks/>
          </p:cNvSpPr>
          <p:nvPr/>
        </p:nvSpPr>
        <p:spPr>
          <a:xfrm>
            <a:off x="838199" y="4671787"/>
            <a:ext cx="9812483" cy="319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후에 교수님이 주신 힌트를 토대로 테스트가 가능한 프로토타입을 만들어 보았습니다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2" name="그림 11" descr="텍스트, 소프트웨어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E0D2E92-6ADF-D9E8-3CA9-FA7C5EE21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" t="7120" r="2534" b="8881"/>
          <a:stretch/>
        </p:blipFill>
        <p:spPr>
          <a:xfrm>
            <a:off x="837023" y="1737260"/>
            <a:ext cx="10516776" cy="26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09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B35EE-25A5-3A4D-F96D-D64341CA62CE}"/>
              </a:ext>
            </a:extLst>
          </p:cNvPr>
          <p:cNvSpPr/>
          <p:nvPr/>
        </p:nvSpPr>
        <p:spPr>
          <a:xfrm>
            <a:off x="0" y="2"/>
            <a:ext cx="12192000" cy="71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CEC2B80-3C47-3137-1C49-4748ED7CEF2A}"/>
              </a:ext>
            </a:extLst>
          </p:cNvPr>
          <p:cNvSpPr txBox="1">
            <a:spLocks/>
          </p:cNvSpPr>
          <p:nvPr/>
        </p:nvSpPr>
        <p:spPr>
          <a:xfrm>
            <a:off x="838199" y="-85866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 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설계 및 구현</a:t>
            </a:r>
            <a:r>
              <a:rPr lang="en-US" altLang="ko-KR" sz="1400" dirty="0">
                <a:solidFill>
                  <a:srgbClr val="E6E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| </a:t>
            </a:r>
            <a:r>
              <a:rPr lang="ko-KR" altLang="en-US" sz="1400" dirty="0">
                <a:solidFill>
                  <a:srgbClr val="E6E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개선</a:t>
            </a:r>
            <a:endParaRPr 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26138263-EDE5-4E64-C189-474C58721543}"/>
              </a:ext>
            </a:extLst>
          </p:cNvPr>
          <p:cNvSpPr txBox="1">
            <a:spLocks/>
          </p:cNvSpPr>
          <p:nvPr/>
        </p:nvSpPr>
        <p:spPr>
          <a:xfrm>
            <a:off x="838199" y="1432659"/>
            <a:ext cx="9812483" cy="994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 프로토타입 기준에서는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MQTT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사용하는 이유인 다대다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(Many to Many)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 일대다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(One to Many)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같은 사용이 불가능했습니다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400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▶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그렇기에 센서 종류를 추가해주어 게시하는 토픽을 늘려주었습니다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2E41621-7A3C-26CB-3C2A-F67C2298040A}"/>
              </a:ext>
            </a:extLst>
          </p:cNvPr>
          <p:cNvSpPr txBox="1">
            <a:spLocks/>
          </p:cNvSpPr>
          <p:nvPr/>
        </p:nvSpPr>
        <p:spPr>
          <a:xfrm>
            <a:off x="838199" y="2951184"/>
            <a:ext cx="9812483" cy="994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MariaDB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저장과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MQTT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송신이 동시에 이루어졌기 때문에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MQTT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송신이 사실상 무의미했습니다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400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▶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그렇기에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MQTT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수신 이후에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MariaDB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저장할 수 있도록 로직을 분리해주었습니다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407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B35EE-25A5-3A4D-F96D-D64341CA62CE}"/>
              </a:ext>
            </a:extLst>
          </p:cNvPr>
          <p:cNvSpPr/>
          <p:nvPr/>
        </p:nvSpPr>
        <p:spPr>
          <a:xfrm>
            <a:off x="0" y="2"/>
            <a:ext cx="12192000" cy="71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CEC2B80-3C47-3137-1C49-4748ED7CEF2A}"/>
              </a:ext>
            </a:extLst>
          </p:cNvPr>
          <p:cNvSpPr txBox="1">
            <a:spLocks/>
          </p:cNvSpPr>
          <p:nvPr/>
        </p:nvSpPr>
        <p:spPr>
          <a:xfrm>
            <a:off x="838199" y="-85866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 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설계 및 구현</a:t>
            </a:r>
            <a:r>
              <a:rPr lang="en-US" altLang="ko-KR" sz="1400" dirty="0">
                <a:solidFill>
                  <a:srgbClr val="E6E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| </a:t>
            </a:r>
            <a:r>
              <a:rPr lang="ko-KR" altLang="en-US" sz="1400" dirty="0">
                <a:solidFill>
                  <a:srgbClr val="E6E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시나리오</a:t>
            </a:r>
            <a:endParaRPr 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26138263-EDE5-4E64-C189-474C58721543}"/>
              </a:ext>
            </a:extLst>
          </p:cNvPr>
          <p:cNvSpPr txBox="1">
            <a:spLocks/>
          </p:cNvSpPr>
          <p:nvPr/>
        </p:nvSpPr>
        <p:spPr>
          <a:xfrm>
            <a:off x="838199" y="1432659"/>
            <a:ext cx="9812483" cy="2853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스마트팜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모니터링이라는 시나리오를 토대로 프로젝트를 제작했고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환경은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온실재배이고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작물은 토마토로 설정하였습니다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센서값들은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토마토에 최적인 범위에서 랜덤 생성될 수 있도록 하였습니다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센서는 하나의 보드에 연결되어 있고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측정된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랜덤으로 생성된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값들은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MQTT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서버로 전달 및 저장됩니다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 서버에서는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서버로부터 당일의 최신 정보를 불러와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plot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그려주고 데이터를 웹에 보여줍니다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8868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6F04B4B-8E37-9980-0016-1680B97E3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2504" r="1020" b="2266"/>
          <a:stretch/>
        </p:blipFill>
        <p:spPr>
          <a:xfrm>
            <a:off x="885824" y="994789"/>
            <a:ext cx="8534399" cy="55666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B35EE-25A5-3A4D-F96D-D64341CA62CE}"/>
              </a:ext>
            </a:extLst>
          </p:cNvPr>
          <p:cNvSpPr/>
          <p:nvPr/>
        </p:nvSpPr>
        <p:spPr>
          <a:xfrm>
            <a:off x="0" y="2"/>
            <a:ext cx="12192000" cy="71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CEC2B80-3C47-3137-1C49-4748ED7CEF2A}"/>
              </a:ext>
            </a:extLst>
          </p:cNvPr>
          <p:cNvSpPr txBox="1">
            <a:spLocks/>
          </p:cNvSpPr>
          <p:nvPr/>
        </p:nvSpPr>
        <p:spPr>
          <a:xfrm>
            <a:off x="838199" y="-85866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 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구조</a:t>
            </a:r>
            <a:r>
              <a:rPr lang="en-US" altLang="ko-KR" sz="1400" dirty="0">
                <a:solidFill>
                  <a:srgbClr val="E6E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| </a:t>
            </a:r>
            <a:r>
              <a:rPr lang="ko-KR" altLang="en-US" sz="1400" dirty="0">
                <a:solidFill>
                  <a:srgbClr val="E6E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전반적인 구조</a:t>
            </a:r>
            <a:endParaRPr 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26138263-EDE5-4E64-C189-474C58721543}"/>
              </a:ext>
            </a:extLst>
          </p:cNvPr>
          <p:cNvSpPr txBox="1">
            <a:spLocks/>
          </p:cNvSpPr>
          <p:nvPr/>
        </p:nvSpPr>
        <p:spPr>
          <a:xfrm>
            <a:off x="838200" y="4581526"/>
            <a:ext cx="6124576" cy="361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개선된 전반적인 프로젝트의 구조를 보면 옆의 그림과 같습니다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3494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B35EE-25A5-3A4D-F96D-D64341CA62CE}"/>
              </a:ext>
            </a:extLst>
          </p:cNvPr>
          <p:cNvSpPr/>
          <p:nvPr/>
        </p:nvSpPr>
        <p:spPr>
          <a:xfrm>
            <a:off x="0" y="2"/>
            <a:ext cx="12192000" cy="71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CEC2B80-3C47-3137-1C49-4748ED7CEF2A}"/>
              </a:ext>
            </a:extLst>
          </p:cNvPr>
          <p:cNvSpPr txBox="1">
            <a:spLocks/>
          </p:cNvSpPr>
          <p:nvPr/>
        </p:nvSpPr>
        <p:spPr>
          <a:xfrm>
            <a:off x="838199" y="-85866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 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구조</a:t>
            </a:r>
            <a:r>
              <a:rPr lang="en-US" altLang="ko-KR" sz="1400" dirty="0">
                <a:solidFill>
                  <a:srgbClr val="E6E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| </a:t>
            </a:r>
            <a:r>
              <a:rPr lang="ko-KR" altLang="en-US" sz="1400" dirty="0">
                <a:solidFill>
                  <a:srgbClr val="E6E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데이터베이스 구조</a:t>
            </a:r>
            <a:endParaRPr 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B5A5C3-B7CD-0DED-7380-D4EDDF085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18"/>
          <a:stretch/>
        </p:blipFill>
        <p:spPr>
          <a:xfrm>
            <a:off x="838199" y="1138238"/>
            <a:ext cx="5226880" cy="40498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31A8F0-1221-5AA3-7328-BD17BB2C6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90"/>
          <a:stretch/>
        </p:blipFill>
        <p:spPr>
          <a:xfrm>
            <a:off x="6213087" y="1138238"/>
            <a:ext cx="4105935" cy="404983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16E467-040D-362B-D9B7-E14FA2C4A67D}"/>
              </a:ext>
            </a:extLst>
          </p:cNvPr>
          <p:cNvSpPr/>
          <p:nvPr/>
        </p:nvSpPr>
        <p:spPr>
          <a:xfrm>
            <a:off x="1257299" y="3736975"/>
            <a:ext cx="1587501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E70D18-7F03-7EC8-634E-383B52647BD3}"/>
              </a:ext>
            </a:extLst>
          </p:cNvPr>
          <p:cNvSpPr/>
          <p:nvPr/>
        </p:nvSpPr>
        <p:spPr>
          <a:xfrm>
            <a:off x="6246813" y="4310063"/>
            <a:ext cx="314325" cy="750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082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B35EE-25A5-3A4D-F96D-D64341CA62CE}"/>
              </a:ext>
            </a:extLst>
          </p:cNvPr>
          <p:cNvSpPr/>
          <p:nvPr/>
        </p:nvSpPr>
        <p:spPr>
          <a:xfrm>
            <a:off x="0" y="2"/>
            <a:ext cx="12192000" cy="716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8CEC2B80-3C47-3137-1C49-4748ED7CEF2A}"/>
              </a:ext>
            </a:extLst>
          </p:cNvPr>
          <p:cNvSpPr txBox="1">
            <a:spLocks/>
          </p:cNvSpPr>
          <p:nvPr/>
        </p:nvSpPr>
        <p:spPr>
          <a:xfrm>
            <a:off x="838199" y="-85866"/>
            <a:ext cx="10515600" cy="99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1"/>
                </a:solidFill>
                <a:latin typeface="IBM Plex Serif Light" panose="02060403050406000203" pitchFamily="18" charset="77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 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구조</a:t>
            </a:r>
            <a:r>
              <a:rPr lang="en-US" altLang="ko-KR" sz="1400" dirty="0">
                <a:solidFill>
                  <a:srgbClr val="E6E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| </a:t>
            </a:r>
            <a:r>
              <a:rPr lang="ko-KR" altLang="en-US" sz="1400" dirty="0">
                <a:solidFill>
                  <a:srgbClr val="E6E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데이터베이스 구조</a:t>
            </a:r>
            <a:endParaRPr 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7C22F2-833A-D5AC-7CFC-314FDB191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838200" y="1154441"/>
            <a:ext cx="3171825" cy="3971125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AE062CC-5FDE-9946-E30E-1CC4F7601B8E}"/>
              </a:ext>
            </a:extLst>
          </p:cNvPr>
          <p:cNvSpPr txBox="1">
            <a:spLocks/>
          </p:cNvSpPr>
          <p:nvPr/>
        </p:nvSpPr>
        <p:spPr>
          <a:xfrm>
            <a:off x="838199" y="5350590"/>
            <a:ext cx="9812483" cy="700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Sensors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SensorStatus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센서의 이름과 활성화 상태만 변경했고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SensorData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구조만 다시 원래대로 변경해주어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외래키를 통해 각 센서의 정보를 알 수 있도록 하였습니다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7347D7-D4E3-76AE-0A21-E9A5A2676E13}"/>
              </a:ext>
            </a:extLst>
          </p:cNvPr>
          <p:cNvSpPr/>
          <p:nvPr/>
        </p:nvSpPr>
        <p:spPr>
          <a:xfrm>
            <a:off x="1187449" y="1501775"/>
            <a:ext cx="2286001" cy="212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746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0 Templates - Green and Black">
      <a:dk1>
        <a:srgbClr val="000000"/>
      </a:dk1>
      <a:lt1>
        <a:srgbClr val="FFFFFF"/>
      </a:lt1>
      <a:dk2>
        <a:srgbClr val="000000"/>
      </a:dk2>
      <a:lt2>
        <a:srgbClr val="FEFFFE"/>
      </a:lt2>
      <a:accent1>
        <a:srgbClr val="5E890D"/>
      </a:accent1>
      <a:accent2>
        <a:srgbClr val="385B0B"/>
      </a:accent2>
      <a:accent3>
        <a:srgbClr val="59830D"/>
      </a:accent3>
      <a:accent4>
        <a:srgbClr val="4B7B03"/>
      </a:accent4>
      <a:accent5>
        <a:srgbClr val="8C8A8D"/>
      </a:accent5>
      <a:accent6>
        <a:srgbClr val="A4A2A6"/>
      </a:accent6>
      <a:hlink>
        <a:srgbClr val="121113"/>
      </a:hlink>
      <a:folHlink>
        <a:srgbClr val="A5A2A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0" i="0" dirty="0">
            <a:latin typeface="Roboto Light" panose="02000000000000000000" pitchFamily="2" charset="0"/>
            <a:ea typeface="Roboto Light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913</Words>
  <Application>Microsoft Office PowerPoint</Application>
  <PresentationFormat>와이드스크린</PresentationFormat>
  <Paragraphs>119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G마켓 산스 TTF Bold</vt:lpstr>
      <vt:lpstr>IBM Plex Serif Light</vt:lpstr>
      <vt:lpstr>G마켓 산스 TTF Medium</vt:lpstr>
      <vt:lpstr>IBM Plex Serif ExtraLight</vt:lpstr>
      <vt:lpstr>Roboto</vt:lpstr>
      <vt:lpstr>Roboto Light</vt:lpstr>
      <vt:lpstr>나눔스퀘어_ac</vt:lpstr>
      <vt:lpstr>나눔스퀘어_ac Bold</vt:lpstr>
      <vt:lpstr>Arial</vt:lpstr>
      <vt:lpstr>Calibri</vt:lpstr>
      <vt:lpstr>Office Theme</vt:lpstr>
      <vt:lpstr> 스마트팜 모니터링 시스템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 Johnston</dc:creator>
  <cp:lastModifiedBy>장경원</cp:lastModifiedBy>
  <cp:revision>29</cp:revision>
  <dcterms:created xsi:type="dcterms:W3CDTF">2020-01-31T01:07:39Z</dcterms:created>
  <dcterms:modified xsi:type="dcterms:W3CDTF">2023-12-06T12:34:56Z</dcterms:modified>
</cp:coreProperties>
</file>